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Lst>
  <p:sldSz cx="6858000" cy="9906000" type="A4"/>
  <p:notesSz cx="9144000" cy="6858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20" userDrawn="1">
          <p15:clr>
            <a:srgbClr val="A4A3A4"/>
          </p15:clr>
        </p15:guide>
        <p15:guide id="2" pos="216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24E0D81-CCF9-47C2-81CD-70EF8CD29E36}" v="1" dt="2026-08-22T13:18:04.12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110" d="100"/>
          <a:sy n="110" d="100"/>
        </p:scale>
        <p:origin x="754" y="-3254"/>
      </p:cViewPr>
      <p:guideLst>
        <p:guide orient="horz" pos="3120"/>
        <p:guide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11" Type="http://schemas.microsoft.com/office/2015/10/relationships/revisionInfo" Target="revisionInfo.xml"/><Relationship Id="rId5" Type="http://schemas.openxmlformats.org/officeDocument/2006/relationships/slide" Target="slides/slide1.xml"/><Relationship Id="rId10"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mma Miller" userId="73ceadf6-b0f4-4f25-9ac5-c9ace7672463" providerId="ADAL" clId="{024E0D81-CCF9-47C2-81CD-70EF8CD29E36}"/>
    <pc:docChg chg="custSel modSld">
      <pc:chgData name="Emma Miller" userId="73ceadf6-b0f4-4f25-9ac5-c9ace7672463" providerId="ADAL" clId="{024E0D81-CCF9-47C2-81CD-70EF8CD29E36}" dt="2026-08-22T14:04:22.188" v="1122" actId="20577"/>
      <pc:docMkLst>
        <pc:docMk/>
      </pc:docMkLst>
      <pc:sldChg chg="addSp modSp mod">
        <pc:chgData name="Emma Miller" userId="73ceadf6-b0f4-4f25-9ac5-c9ace7672463" providerId="ADAL" clId="{024E0D81-CCF9-47C2-81CD-70EF8CD29E36}" dt="2026-08-22T14:04:22.188" v="1122" actId="20577"/>
        <pc:sldMkLst>
          <pc:docMk/>
          <pc:sldMk cId="4164329254" sldId="256"/>
        </pc:sldMkLst>
        <pc:spChg chg="mod">
          <ac:chgData name="Emma Miller" userId="73ceadf6-b0f4-4f25-9ac5-c9ace7672463" providerId="ADAL" clId="{024E0D81-CCF9-47C2-81CD-70EF8CD29E36}" dt="2026-08-22T13:59:31.275" v="1020" actId="1076"/>
          <ac:spMkLst>
            <pc:docMk/>
            <pc:sldMk cId="4164329254" sldId="256"/>
            <ac:spMk id="4" creationId="{0CF7DFF2-2557-31FC-A50B-997902A0A749}"/>
          </ac:spMkLst>
        </pc:spChg>
        <pc:spChg chg="mod">
          <ac:chgData name="Emma Miller" userId="73ceadf6-b0f4-4f25-9ac5-c9ace7672463" providerId="ADAL" clId="{024E0D81-CCF9-47C2-81CD-70EF8CD29E36}" dt="2026-08-22T13:59:44.697" v="1022" actId="404"/>
          <ac:spMkLst>
            <pc:docMk/>
            <pc:sldMk cId="4164329254" sldId="256"/>
            <ac:spMk id="5" creationId="{54785DE9-B003-4623-7F5B-DDDE69E7879D}"/>
          </ac:spMkLst>
        </pc:spChg>
        <pc:spChg chg="mod">
          <ac:chgData name="Emma Miller" userId="73ceadf6-b0f4-4f25-9ac5-c9ace7672463" providerId="ADAL" clId="{024E0D81-CCF9-47C2-81CD-70EF8CD29E36}" dt="2026-08-22T13:59:58.788" v="1028" actId="20577"/>
          <ac:spMkLst>
            <pc:docMk/>
            <pc:sldMk cId="4164329254" sldId="256"/>
            <ac:spMk id="7" creationId="{CF8625B7-8092-77B7-24DF-4DC436C2BC3E}"/>
          </ac:spMkLst>
        </pc:spChg>
        <pc:spChg chg="mod">
          <ac:chgData name="Emma Miller" userId="73ceadf6-b0f4-4f25-9ac5-c9ace7672463" providerId="ADAL" clId="{024E0D81-CCF9-47C2-81CD-70EF8CD29E36}" dt="2026-08-22T14:03:44.147" v="1114" actId="20577"/>
          <ac:spMkLst>
            <pc:docMk/>
            <pc:sldMk cId="4164329254" sldId="256"/>
            <ac:spMk id="9" creationId="{CD802C06-CA5D-BDA9-36E1-CA08C4579306}"/>
          </ac:spMkLst>
        </pc:spChg>
        <pc:spChg chg="mod">
          <ac:chgData name="Emma Miller" userId="73ceadf6-b0f4-4f25-9ac5-c9ace7672463" providerId="ADAL" clId="{024E0D81-CCF9-47C2-81CD-70EF8CD29E36}" dt="2026-08-22T13:09:14.747" v="65" actId="115"/>
          <ac:spMkLst>
            <pc:docMk/>
            <pc:sldMk cId="4164329254" sldId="256"/>
            <ac:spMk id="10" creationId="{3BA32EE9-07E1-4D38-5155-191343CE413B}"/>
          </ac:spMkLst>
        </pc:spChg>
        <pc:spChg chg="mod">
          <ac:chgData name="Emma Miller" userId="73ceadf6-b0f4-4f25-9ac5-c9ace7672463" providerId="ADAL" clId="{024E0D81-CCF9-47C2-81CD-70EF8CD29E36}" dt="2026-08-22T13:57:40.148" v="981" actId="20577"/>
          <ac:spMkLst>
            <pc:docMk/>
            <pc:sldMk cId="4164329254" sldId="256"/>
            <ac:spMk id="13" creationId="{B1E75F21-D944-D0A9-3C1A-8ADDE3C60463}"/>
          </ac:spMkLst>
        </pc:spChg>
        <pc:spChg chg="mod">
          <ac:chgData name="Emma Miller" userId="73ceadf6-b0f4-4f25-9ac5-c9ace7672463" providerId="ADAL" clId="{024E0D81-CCF9-47C2-81CD-70EF8CD29E36}" dt="2026-08-22T13:58:12.396" v="991" actId="1076"/>
          <ac:spMkLst>
            <pc:docMk/>
            <pc:sldMk cId="4164329254" sldId="256"/>
            <ac:spMk id="14" creationId="{E2BF97D7-C780-6821-08A3-DF4AA4EF4984}"/>
          </ac:spMkLst>
        </pc:spChg>
        <pc:spChg chg="mod">
          <ac:chgData name="Emma Miller" userId="73ceadf6-b0f4-4f25-9ac5-c9ace7672463" providerId="ADAL" clId="{024E0D81-CCF9-47C2-81CD-70EF8CD29E36}" dt="2026-08-22T13:58:29.357" v="1002" actId="1076"/>
          <ac:spMkLst>
            <pc:docMk/>
            <pc:sldMk cId="4164329254" sldId="256"/>
            <ac:spMk id="15" creationId="{31D7E401-E95F-C465-E657-782234825E45}"/>
          </ac:spMkLst>
        </pc:spChg>
        <pc:spChg chg="mod">
          <ac:chgData name="Emma Miller" userId="73ceadf6-b0f4-4f25-9ac5-c9ace7672463" providerId="ADAL" clId="{024E0D81-CCF9-47C2-81CD-70EF8CD29E36}" dt="2026-08-22T13:59:19.386" v="1015" actId="1076"/>
          <ac:spMkLst>
            <pc:docMk/>
            <pc:sldMk cId="4164329254" sldId="256"/>
            <ac:spMk id="16" creationId="{FD7058C9-E1EF-CA28-379E-DE76BE30A8AA}"/>
          </ac:spMkLst>
        </pc:spChg>
        <pc:spChg chg="mod">
          <ac:chgData name="Emma Miller" userId="73ceadf6-b0f4-4f25-9ac5-c9ace7672463" providerId="ADAL" clId="{024E0D81-CCF9-47C2-81CD-70EF8CD29E36}" dt="2026-08-22T13:58:44.636" v="1009" actId="1076"/>
          <ac:spMkLst>
            <pc:docMk/>
            <pc:sldMk cId="4164329254" sldId="256"/>
            <ac:spMk id="17" creationId="{0DBE37EB-2A4A-4339-B1AF-F9E00D2D942C}"/>
          </ac:spMkLst>
        </pc:spChg>
        <pc:spChg chg="mod">
          <ac:chgData name="Emma Miller" userId="73ceadf6-b0f4-4f25-9ac5-c9ace7672463" providerId="ADAL" clId="{024E0D81-CCF9-47C2-81CD-70EF8CD29E36}" dt="2026-08-22T13:58:01.311" v="989" actId="20577"/>
          <ac:spMkLst>
            <pc:docMk/>
            <pc:sldMk cId="4164329254" sldId="256"/>
            <ac:spMk id="18" creationId="{B0ADA15D-8169-F985-C6BB-6A1BEE3DB2EA}"/>
          </ac:spMkLst>
        </pc:spChg>
        <pc:spChg chg="mod">
          <ac:chgData name="Emma Miller" userId="73ceadf6-b0f4-4f25-9ac5-c9ace7672463" providerId="ADAL" clId="{024E0D81-CCF9-47C2-81CD-70EF8CD29E36}" dt="2026-08-22T13:58:26.088" v="1001" actId="1076"/>
          <ac:spMkLst>
            <pc:docMk/>
            <pc:sldMk cId="4164329254" sldId="256"/>
            <ac:spMk id="19" creationId="{16ECA923-B9D5-7792-7B59-FFCE212347E8}"/>
          </ac:spMkLst>
        </pc:spChg>
        <pc:spChg chg="mod">
          <ac:chgData name="Emma Miller" userId="73ceadf6-b0f4-4f25-9ac5-c9ace7672463" providerId="ADAL" clId="{024E0D81-CCF9-47C2-81CD-70EF8CD29E36}" dt="2026-08-22T13:58:41.772" v="1008" actId="1076"/>
          <ac:spMkLst>
            <pc:docMk/>
            <pc:sldMk cId="4164329254" sldId="256"/>
            <ac:spMk id="20" creationId="{CCF08334-4189-5795-6A52-3DE8FBE4A285}"/>
          </ac:spMkLst>
        </pc:spChg>
        <pc:spChg chg="mod">
          <ac:chgData name="Emma Miller" userId="73ceadf6-b0f4-4f25-9ac5-c9ace7672463" providerId="ADAL" clId="{024E0D81-CCF9-47C2-81CD-70EF8CD29E36}" dt="2026-08-22T13:59:16.819" v="1014" actId="1076"/>
          <ac:spMkLst>
            <pc:docMk/>
            <pc:sldMk cId="4164329254" sldId="256"/>
            <ac:spMk id="21" creationId="{F8B2D6C5-9C43-EF01-5105-7AA39B9BFB8F}"/>
          </ac:spMkLst>
        </pc:spChg>
        <pc:spChg chg="add mod">
          <ac:chgData name="Emma Miller" userId="73ceadf6-b0f4-4f25-9ac5-c9ace7672463" providerId="ADAL" clId="{024E0D81-CCF9-47C2-81CD-70EF8CD29E36}" dt="2026-08-22T14:04:05.071" v="1115" actId="1076"/>
          <ac:spMkLst>
            <pc:docMk/>
            <pc:sldMk cId="4164329254" sldId="256"/>
            <ac:spMk id="22" creationId="{BC7B5967-1EF8-C07F-974A-C5CB28F9392A}"/>
          </ac:spMkLst>
        </pc:spChg>
        <pc:spChg chg="add mod">
          <ac:chgData name="Emma Miller" userId="73ceadf6-b0f4-4f25-9ac5-c9ace7672463" providerId="ADAL" clId="{024E0D81-CCF9-47C2-81CD-70EF8CD29E36}" dt="2026-08-22T14:04:22.188" v="1122" actId="20577"/>
          <ac:spMkLst>
            <pc:docMk/>
            <pc:sldMk cId="4164329254" sldId="256"/>
            <ac:spMk id="23" creationId="{4249D18D-9E10-4D20-E141-73F64EDDECE9}"/>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171450" y="388472"/>
            <a:ext cx="5829300" cy="527403"/>
          </a:xfrm>
        </p:spPr>
        <p:txBody>
          <a:bodyPr anchor="t">
            <a:normAutofit/>
          </a:bodyPr>
          <a:lstStyle>
            <a:lvl1pPr algn="l">
              <a:defRPr sz="2000"/>
            </a:lvl1pPr>
          </a:lstStyle>
          <a:p>
            <a:r>
              <a:rPr lang="en-US" dirty="0"/>
              <a:t>Title</a:t>
            </a:r>
          </a:p>
        </p:txBody>
      </p:sp>
      <p:sp>
        <p:nvSpPr>
          <p:cNvPr id="3" name="Subtitle 2"/>
          <p:cNvSpPr>
            <a:spLocks noGrp="1"/>
          </p:cNvSpPr>
          <p:nvPr>
            <p:ph type="subTitle" idx="1" hasCustomPrompt="1"/>
          </p:nvPr>
        </p:nvSpPr>
        <p:spPr>
          <a:xfrm>
            <a:off x="171450" y="1111052"/>
            <a:ext cx="2100263" cy="2391656"/>
          </a:xfrm>
        </p:spPr>
        <p:txBody>
          <a:bodyPr>
            <a:normAutofit/>
          </a:bodyPr>
          <a:lstStyle>
            <a:lvl1pPr marL="0" indent="0" algn="l">
              <a:buNone/>
              <a:defRPr sz="1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Text box</a:t>
            </a:r>
          </a:p>
        </p:txBody>
      </p:sp>
    </p:spTree>
    <p:extLst>
      <p:ext uri="{BB962C8B-B14F-4D97-AF65-F5344CB8AC3E}">
        <p14:creationId xmlns:p14="http://schemas.microsoft.com/office/powerpoint/2010/main" val="13951211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142553" y="255073"/>
            <a:ext cx="6560289" cy="521869"/>
          </a:xfrm>
        </p:spPr>
        <p:txBody>
          <a:bodyPr>
            <a:noAutofit/>
          </a:bodyPr>
          <a:lstStyle>
            <a:lvl1pPr>
              <a:defRPr sz="1800"/>
            </a:lvl1pPr>
          </a:lstStyle>
          <a:p>
            <a:r>
              <a:rPr lang="en-US" dirty="0"/>
              <a:t>Title</a:t>
            </a:r>
          </a:p>
        </p:txBody>
      </p:sp>
      <p:sp>
        <p:nvSpPr>
          <p:cNvPr id="3" name="Content Placeholder 2"/>
          <p:cNvSpPr>
            <a:spLocks noGrp="1"/>
          </p:cNvSpPr>
          <p:nvPr>
            <p:ph idx="1" hasCustomPrompt="1"/>
          </p:nvPr>
        </p:nvSpPr>
        <p:spPr>
          <a:xfrm>
            <a:off x="142553" y="1160826"/>
            <a:ext cx="2358600" cy="5637410"/>
          </a:xfrm>
        </p:spPr>
        <p:txBody>
          <a:bodyPr>
            <a:normAutofit/>
          </a:bodyPr>
          <a:lstStyle>
            <a:lvl1pPr marL="0" indent="0">
              <a:buNone/>
              <a:defRPr sz="1400"/>
            </a:lvl1pPr>
          </a:lstStyle>
          <a:p>
            <a:pPr lvl="0"/>
            <a:r>
              <a:rPr lang="en-US" dirty="0"/>
              <a:t>Text box</a:t>
            </a:r>
          </a:p>
        </p:txBody>
      </p:sp>
    </p:spTree>
    <p:extLst>
      <p:ext uri="{BB962C8B-B14F-4D97-AF65-F5344CB8AC3E}">
        <p14:creationId xmlns:p14="http://schemas.microsoft.com/office/powerpoint/2010/main" val="22083265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7" y="2469625"/>
            <a:ext cx="5915025" cy="4120620"/>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467917" y="6629228"/>
            <a:ext cx="5915025" cy="216693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3F72738-D147-4181-8444-197ECAC29821}" type="datetimeFigureOut">
              <a:rPr lang="en-GB" smtClean="0"/>
              <a:t>22/08/2026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4B7178F-D733-442E-B447-7083461CB7D0}" type="slidenum">
              <a:rPr lang="en-GB" smtClean="0"/>
              <a:t>‹#›</a:t>
            </a:fld>
            <a:endParaRPr lang="en-GB"/>
          </a:p>
        </p:txBody>
      </p:sp>
    </p:spTree>
    <p:extLst>
      <p:ext uri="{BB962C8B-B14F-4D97-AF65-F5344CB8AC3E}">
        <p14:creationId xmlns:p14="http://schemas.microsoft.com/office/powerpoint/2010/main" val="26702574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3F72738-D147-4181-8444-197ECAC29821}" type="datetimeFigureOut">
              <a:rPr lang="en-GB" smtClean="0"/>
              <a:t>22/08/2026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4B7178F-D733-442E-B447-7083461CB7D0}" type="slidenum">
              <a:rPr lang="en-GB" smtClean="0"/>
              <a:t>‹#›</a:t>
            </a:fld>
            <a:endParaRPr lang="en-GB"/>
          </a:p>
        </p:txBody>
      </p:sp>
    </p:spTree>
    <p:extLst>
      <p:ext uri="{BB962C8B-B14F-4D97-AF65-F5344CB8AC3E}">
        <p14:creationId xmlns:p14="http://schemas.microsoft.com/office/powerpoint/2010/main" val="292513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6"/>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2" y="2428347"/>
            <a:ext cx="2901255" cy="119009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72382" y="3618442"/>
            <a:ext cx="2901255"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3F72738-D147-4181-8444-197ECAC29821}" type="datetimeFigureOut">
              <a:rPr lang="en-GB" smtClean="0"/>
              <a:t>22/08/2026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4B7178F-D733-442E-B447-7083461CB7D0}" type="slidenum">
              <a:rPr lang="en-GB" smtClean="0"/>
              <a:t>‹#›</a:t>
            </a:fld>
            <a:endParaRPr lang="en-GB"/>
          </a:p>
        </p:txBody>
      </p:sp>
    </p:spTree>
    <p:extLst>
      <p:ext uri="{BB962C8B-B14F-4D97-AF65-F5344CB8AC3E}">
        <p14:creationId xmlns:p14="http://schemas.microsoft.com/office/powerpoint/2010/main" val="28349001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3F72738-D147-4181-8444-197ECAC29821}" type="datetimeFigureOut">
              <a:rPr lang="en-GB" smtClean="0"/>
              <a:t>22/08/2026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4B7178F-D733-442E-B447-7083461CB7D0}" type="slidenum">
              <a:rPr lang="en-GB" smtClean="0"/>
              <a:t>‹#›</a:t>
            </a:fld>
            <a:endParaRPr lang="en-GB"/>
          </a:p>
        </p:txBody>
      </p:sp>
    </p:spTree>
    <p:extLst>
      <p:ext uri="{BB962C8B-B14F-4D97-AF65-F5344CB8AC3E}">
        <p14:creationId xmlns:p14="http://schemas.microsoft.com/office/powerpoint/2010/main" val="9429953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3F72738-D147-4181-8444-197ECAC29821}" type="datetimeFigureOut">
              <a:rPr lang="en-GB" smtClean="0"/>
              <a:t>22/08/2026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4B7178F-D733-442E-B447-7083461CB7D0}" type="slidenum">
              <a:rPr lang="en-GB" smtClean="0"/>
              <a:t>‹#›</a:t>
            </a:fld>
            <a:endParaRPr lang="en-GB"/>
          </a:p>
        </p:txBody>
      </p:sp>
    </p:spTree>
    <p:extLst>
      <p:ext uri="{BB962C8B-B14F-4D97-AF65-F5344CB8AC3E}">
        <p14:creationId xmlns:p14="http://schemas.microsoft.com/office/powerpoint/2010/main" val="14333729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2915543" y="1426284"/>
            <a:ext cx="3471863" cy="7039681"/>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3F72738-D147-4181-8444-197ECAC29821}" type="datetimeFigureOut">
              <a:rPr lang="en-GB" smtClean="0"/>
              <a:t>22/08/2026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4B7178F-D733-442E-B447-7083461CB7D0}" type="slidenum">
              <a:rPr lang="en-GB" smtClean="0"/>
              <a:t>‹#›</a:t>
            </a:fld>
            <a:endParaRPr lang="en-GB"/>
          </a:p>
        </p:txBody>
      </p:sp>
    </p:spTree>
    <p:extLst>
      <p:ext uri="{BB962C8B-B14F-4D97-AF65-F5344CB8AC3E}">
        <p14:creationId xmlns:p14="http://schemas.microsoft.com/office/powerpoint/2010/main" val="33889828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4"/>
            <a:ext cx="3471863" cy="703968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3F72738-D147-4181-8444-197ECAC29821}" type="datetimeFigureOut">
              <a:rPr lang="en-GB" smtClean="0"/>
              <a:t>22/08/2026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4B7178F-D733-442E-B447-7083461CB7D0}" type="slidenum">
              <a:rPr lang="en-GB" smtClean="0"/>
              <a:t>‹#›</a:t>
            </a:fld>
            <a:endParaRPr lang="en-GB"/>
          </a:p>
        </p:txBody>
      </p:sp>
    </p:spTree>
    <p:extLst>
      <p:ext uri="{BB962C8B-B14F-4D97-AF65-F5344CB8AC3E}">
        <p14:creationId xmlns:p14="http://schemas.microsoft.com/office/powerpoint/2010/main" val="10317288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3F72738-D147-4181-8444-197ECAC29821}" type="datetimeFigureOut">
              <a:rPr lang="en-GB" smtClean="0"/>
              <a:t>22/08/2026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4B7178F-D733-442E-B447-7083461CB7D0}" type="slidenum">
              <a:rPr lang="en-GB" smtClean="0"/>
              <a:t>‹#›</a:t>
            </a:fld>
            <a:endParaRPr lang="en-GB"/>
          </a:p>
        </p:txBody>
      </p:sp>
    </p:spTree>
    <p:extLst>
      <p:ext uri="{BB962C8B-B14F-4D97-AF65-F5344CB8AC3E}">
        <p14:creationId xmlns:p14="http://schemas.microsoft.com/office/powerpoint/2010/main" val="33293087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3F72738-D147-4181-8444-197ECAC29821}" type="datetimeFigureOut">
              <a:rPr lang="en-GB" smtClean="0"/>
              <a:t>22/08/2026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4B7178F-D733-442E-B447-7083461CB7D0}" type="slidenum">
              <a:rPr lang="en-GB" smtClean="0"/>
              <a:t>‹#›</a:t>
            </a:fld>
            <a:endParaRPr lang="en-GB"/>
          </a:p>
        </p:txBody>
      </p:sp>
    </p:spTree>
    <p:extLst>
      <p:ext uri="{BB962C8B-B14F-4D97-AF65-F5344CB8AC3E}">
        <p14:creationId xmlns:p14="http://schemas.microsoft.com/office/powerpoint/2010/main" val="17139666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6"/>
            <a:ext cx="5915025"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8"/>
            <a:ext cx="1543050" cy="527403"/>
          </a:xfrm>
          <a:prstGeom prst="rect">
            <a:avLst/>
          </a:prstGeom>
        </p:spPr>
        <p:txBody>
          <a:bodyPr vert="horz" lIns="91440" tIns="45720" rIns="91440" bIns="45720" rtlCol="0" anchor="ctr"/>
          <a:lstStyle>
            <a:lvl1pPr algn="l">
              <a:defRPr sz="1200">
                <a:solidFill>
                  <a:schemeClr val="tx1">
                    <a:tint val="75000"/>
                  </a:schemeClr>
                </a:solidFill>
              </a:defRPr>
            </a:lvl1pPr>
          </a:lstStyle>
          <a:p>
            <a:fld id="{F3F72738-D147-4181-8444-197ECAC29821}" type="datetimeFigureOut">
              <a:rPr lang="en-GB" smtClean="0"/>
              <a:t>22/08/2026</a:t>
            </a:fld>
            <a:endParaRPr lang="en-GB"/>
          </a:p>
        </p:txBody>
      </p:sp>
      <p:sp>
        <p:nvSpPr>
          <p:cNvPr id="5" name="Footer Placeholder 4"/>
          <p:cNvSpPr>
            <a:spLocks noGrp="1"/>
          </p:cNvSpPr>
          <p:nvPr>
            <p:ph type="ftr" sz="quarter" idx="3"/>
          </p:nvPr>
        </p:nvSpPr>
        <p:spPr>
          <a:xfrm>
            <a:off x="2271713" y="9181398"/>
            <a:ext cx="2314575" cy="52740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8"/>
            <a:ext cx="1543050" cy="527403"/>
          </a:xfrm>
          <a:prstGeom prst="rect">
            <a:avLst/>
          </a:prstGeom>
        </p:spPr>
        <p:txBody>
          <a:bodyPr vert="horz" lIns="91440" tIns="45720" rIns="91440" bIns="45720" rtlCol="0" anchor="ctr"/>
          <a:lstStyle>
            <a:lvl1pPr algn="r">
              <a:defRPr sz="1200">
                <a:solidFill>
                  <a:schemeClr val="tx1">
                    <a:tint val="75000"/>
                  </a:schemeClr>
                </a:solidFill>
              </a:defRPr>
            </a:lvl1pPr>
          </a:lstStyle>
          <a:p>
            <a:fld id="{34B7178F-D733-442E-B447-7083461CB7D0}" type="slidenum">
              <a:rPr lang="en-GB" smtClean="0"/>
              <a:t>‹#›</a:t>
            </a:fld>
            <a:endParaRPr lang="en-GB"/>
          </a:p>
        </p:txBody>
      </p:sp>
    </p:spTree>
    <p:extLst>
      <p:ext uri="{BB962C8B-B14F-4D97-AF65-F5344CB8AC3E}">
        <p14:creationId xmlns:p14="http://schemas.microsoft.com/office/powerpoint/2010/main" val="141785474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FFD486A3-55C9-9504-0A85-DCFD1724C66F}"/>
              </a:ext>
            </a:extLst>
          </p:cNvPr>
          <p:cNvSpPr>
            <a:spLocks noGrp="1"/>
          </p:cNvSpPr>
          <p:nvPr>
            <p:ph type="subTitle" idx="1"/>
          </p:nvPr>
        </p:nvSpPr>
        <p:spPr>
          <a:xfrm>
            <a:off x="1616765" y="238770"/>
            <a:ext cx="5022531" cy="738179"/>
          </a:xfrm>
        </p:spPr>
        <p:txBody>
          <a:bodyPr>
            <a:noAutofit/>
          </a:bodyPr>
          <a:lstStyle/>
          <a:p>
            <a:r>
              <a:rPr lang="en-GB" sz="3800" dirty="0">
                <a:latin typeface="Modern Love Grunge" panose="04070805081005020601" pitchFamily="82" charset="0"/>
                <a:ea typeface="Source Sans Pro SemiBold" panose="020B0603030403020204" pitchFamily="34" charset="0"/>
                <a:cs typeface="ADLaM Display" panose="02010000000000000000" pitchFamily="2" charset="0"/>
              </a:rPr>
              <a:t>Autumn Term 2026</a:t>
            </a:r>
          </a:p>
        </p:txBody>
      </p:sp>
      <p:pic>
        <p:nvPicPr>
          <p:cNvPr id="8" name="Picture 7" descr="A black and white drawing of a tree&#10;&#10;AI-generated content may be incorrect.">
            <a:extLst>
              <a:ext uri="{FF2B5EF4-FFF2-40B4-BE49-F238E27FC236}">
                <a16:creationId xmlns:a16="http://schemas.microsoft.com/office/drawing/2014/main" id="{3B509FFF-BAE0-D9E8-2199-D7E5A4B09F60}"/>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tretch>
            <a:fillRect/>
          </a:stretch>
        </p:blipFill>
        <p:spPr>
          <a:xfrm>
            <a:off x="450658" y="102648"/>
            <a:ext cx="1017947" cy="1138121"/>
          </a:xfrm>
          <a:prstGeom prst="rect">
            <a:avLst/>
          </a:prstGeom>
        </p:spPr>
      </p:pic>
      <p:sp>
        <p:nvSpPr>
          <p:cNvPr id="10" name="TextBox 9">
            <a:extLst>
              <a:ext uri="{FF2B5EF4-FFF2-40B4-BE49-F238E27FC236}">
                <a16:creationId xmlns:a16="http://schemas.microsoft.com/office/drawing/2014/main" id="{3BA32EE9-07E1-4D38-5155-191343CE413B}"/>
              </a:ext>
            </a:extLst>
          </p:cNvPr>
          <p:cNvSpPr txBox="1"/>
          <p:nvPr/>
        </p:nvSpPr>
        <p:spPr>
          <a:xfrm>
            <a:off x="1568042" y="702741"/>
            <a:ext cx="4971817" cy="584775"/>
          </a:xfrm>
          <a:prstGeom prst="rect">
            <a:avLst/>
          </a:prstGeom>
          <a:noFill/>
        </p:spPr>
        <p:txBody>
          <a:bodyPr wrap="square">
            <a:spAutoFit/>
          </a:bodyPr>
          <a:lstStyle/>
          <a:p>
            <a:pPr marL="0" marR="0" indent="0" algn="l">
              <a:spcBef>
                <a:spcPts val="0"/>
              </a:spcBef>
              <a:spcAft>
                <a:spcPts val="0"/>
              </a:spcAft>
            </a:pPr>
            <a:r>
              <a:rPr lang="en-GB" sz="1600" b="1" kern="1400" dirty="0">
                <a:ln>
                  <a:noFill/>
                </a:ln>
                <a:solidFill>
                  <a:srgbClr val="000000"/>
                </a:solidFill>
                <a:effectLst/>
                <a:latin typeface="Baguet Script" panose="00000500000000000000" pitchFamily="2" charset="0"/>
              </a:rPr>
              <a:t>Class teachers: Mrs Miller &amp; Mrs </a:t>
            </a:r>
            <a:r>
              <a:rPr lang="en-GB" sz="1600" b="1" kern="1400" dirty="0" err="1">
                <a:ln>
                  <a:noFill/>
                </a:ln>
                <a:solidFill>
                  <a:srgbClr val="000000"/>
                </a:solidFill>
                <a:effectLst/>
                <a:latin typeface="Baguet Script" panose="00000500000000000000" pitchFamily="2" charset="0"/>
              </a:rPr>
              <a:t>Woodfine</a:t>
            </a:r>
            <a:r>
              <a:rPr lang="en-GB" sz="1600" b="1" kern="1400" dirty="0">
                <a:ln>
                  <a:noFill/>
                </a:ln>
                <a:solidFill>
                  <a:srgbClr val="000000"/>
                </a:solidFill>
                <a:effectLst/>
                <a:latin typeface="Baguet Script" panose="00000500000000000000" pitchFamily="2" charset="0"/>
              </a:rPr>
              <a:t> </a:t>
            </a:r>
            <a:r>
              <a:rPr lang="en-GB" sz="1050" kern="1400" dirty="0">
                <a:solidFill>
                  <a:srgbClr val="000000"/>
                </a:solidFill>
                <a:latin typeface="Baguet Script" panose="00000500000000000000" pitchFamily="2" charset="0"/>
              </a:rPr>
              <a:t>	          </a:t>
            </a:r>
          </a:p>
          <a:p>
            <a:pPr marL="0" marR="0" indent="0" algn="l">
              <a:spcBef>
                <a:spcPts val="0"/>
              </a:spcBef>
              <a:spcAft>
                <a:spcPts val="0"/>
              </a:spcAft>
            </a:pPr>
            <a:r>
              <a:rPr lang="en-GB" sz="1600" b="1" kern="1400" dirty="0">
                <a:ln>
                  <a:noFill/>
                </a:ln>
                <a:solidFill>
                  <a:srgbClr val="000000"/>
                </a:solidFill>
                <a:effectLst/>
                <a:latin typeface="Baguet Script" panose="00000500000000000000" pitchFamily="2" charset="0"/>
              </a:rPr>
              <a:t>Class: </a:t>
            </a:r>
            <a:r>
              <a:rPr lang="en-GB" sz="1600" b="1" kern="1400" dirty="0">
                <a:solidFill>
                  <a:srgbClr val="000000"/>
                </a:solidFill>
                <a:latin typeface="Baguet Script" panose="00000500000000000000" pitchFamily="2" charset="0"/>
              </a:rPr>
              <a:t>Chicks &amp; Ducklings</a:t>
            </a:r>
            <a:endParaRPr lang="en-GB" sz="1050" kern="1400" dirty="0">
              <a:ln>
                <a:noFill/>
              </a:ln>
              <a:solidFill>
                <a:srgbClr val="000000"/>
              </a:solidFill>
              <a:effectLst/>
              <a:latin typeface="Baguet Script" panose="00000500000000000000" pitchFamily="2" charset="0"/>
            </a:endParaRPr>
          </a:p>
        </p:txBody>
      </p:sp>
      <p:sp>
        <p:nvSpPr>
          <p:cNvPr id="13" name="TextBox 12">
            <a:extLst>
              <a:ext uri="{FF2B5EF4-FFF2-40B4-BE49-F238E27FC236}">
                <a16:creationId xmlns:a16="http://schemas.microsoft.com/office/drawing/2014/main" id="{B1E75F21-D944-D0A9-3C1A-8ADDE3C60463}"/>
              </a:ext>
            </a:extLst>
          </p:cNvPr>
          <p:cNvSpPr txBox="1"/>
          <p:nvPr/>
        </p:nvSpPr>
        <p:spPr>
          <a:xfrm>
            <a:off x="281103" y="1289822"/>
            <a:ext cx="6295793" cy="584775"/>
          </a:xfrm>
          <a:custGeom>
            <a:avLst/>
            <a:gdLst>
              <a:gd name="connsiteX0" fmla="*/ 0 w 6295793"/>
              <a:gd name="connsiteY0" fmla="*/ 0 h 584775"/>
              <a:gd name="connsiteX1" fmla="*/ 636575 w 6295793"/>
              <a:gd name="connsiteY1" fmla="*/ 0 h 584775"/>
              <a:gd name="connsiteX2" fmla="*/ 1147233 w 6295793"/>
              <a:gd name="connsiteY2" fmla="*/ 0 h 584775"/>
              <a:gd name="connsiteX3" fmla="*/ 1972682 w 6295793"/>
              <a:gd name="connsiteY3" fmla="*/ 0 h 584775"/>
              <a:gd name="connsiteX4" fmla="*/ 2609256 w 6295793"/>
              <a:gd name="connsiteY4" fmla="*/ 0 h 584775"/>
              <a:gd name="connsiteX5" fmla="*/ 3245831 w 6295793"/>
              <a:gd name="connsiteY5" fmla="*/ 0 h 584775"/>
              <a:gd name="connsiteX6" fmla="*/ 4071279 w 6295793"/>
              <a:gd name="connsiteY6" fmla="*/ 0 h 584775"/>
              <a:gd name="connsiteX7" fmla="*/ 4644896 w 6295793"/>
              <a:gd name="connsiteY7" fmla="*/ 0 h 584775"/>
              <a:gd name="connsiteX8" fmla="*/ 5470345 w 6295793"/>
              <a:gd name="connsiteY8" fmla="*/ 0 h 584775"/>
              <a:gd name="connsiteX9" fmla="*/ 6295793 w 6295793"/>
              <a:gd name="connsiteY9" fmla="*/ 0 h 584775"/>
              <a:gd name="connsiteX10" fmla="*/ 6295793 w 6295793"/>
              <a:gd name="connsiteY10" fmla="*/ 584775 h 584775"/>
              <a:gd name="connsiteX11" fmla="*/ 5596260 w 6295793"/>
              <a:gd name="connsiteY11" fmla="*/ 584775 h 584775"/>
              <a:gd name="connsiteX12" fmla="*/ 4959686 w 6295793"/>
              <a:gd name="connsiteY12" fmla="*/ 584775 h 584775"/>
              <a:gd name="connsiteX13" fmla="*/ 4134237 w 6295793"/>
              <a:gd name="connsiteY13" fmla="*/ 584775 h 584775"/>
              <a:gd name="connsiteX14" fmla="*/ 3308789 w 6295793"/>
              <a:gd name="connsiteY14" fmla="*/ 584775 h 584775"/>
              <a:gd name="connsiteX15" fmla="*/ 2735172 w 6295793"/>
              <a:gd name="connsiteY15" fmla="*/ 584775 h 584775"/>
              <a:gd name="connsiteX16" fmla="*/ 2035640 w 6295793"/>
              <a:gd name="connsiteY16" fmla="*/ 584775 h 584775"/>
              <a:gd name="connsiteX17" fmla="*/ 1210191 w 6295793"/>
              <a:gd name="connsiteY17" fmla="*/ 584775 h 584775"/>
              <a:gd name="connsiteX18" fmla="*/ 0 w 6295793"/>
              <a:gd name="connsiteY18" fmla="*/ 584775 h 584775"/>
              <a:gd name="connsiteX19" fmla="*/ 0 w 6295793"/>
              <a:gd name="connsiteY19" fmla="*/ 0 h 58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6295793" h="584775" extrusionOk="0">
                <a:moveTo>
                  <a:pt x="0" y="0"/>
                </a:moveTo>
                <a:cubicBezTo>
                  <a:pt x="246085" y="9976"/>
                  <a:pt x="354861" y="-25627"/>
                  <a:pt x="636575" y="0"/>
                </a:cubicBezTo>
                <a:cubicBezTo>
                  <a:pt x="918290" y="25627"/>
                  <a:pt x="981276" y="-13030"/>
                  <a:pt x="1147233" y="0"/>
                </a:cubicBezTo>
                <a:cubicBezTo>
                  <a:pt x="1313190" y="13030"/>
                  <a:pt x="1639096" y="12501"/>
                  <a:pt x="1972682" y="0"/>
                </a:cubicBezTo>
                <a:cubicBezTo>
                  <a:pt x="2306268" y="-12501"/>
                  <a:pt x="2428426" y="27198"/>
                  <a:pt x="2609256" y="0"/>
                </a:cubicBezTo>
                <a:cubicBezTo>
                  <a:pt x="2790086" y="-27198"/>
                  <a:pt x="2978786" y="-3876"/>
                  <a:pt x="3245831" y="0"/>
                </a:cubicBezTo>
                <a:cubicBezTo>
                  <a:pt x="3512877" y="3876"/>
                  <a:pt x="3860980" y="-19958"/>
                  <a:pt x="4071279" y="0"/>
                </a:cubicBezTo>
                <a:cubicBezTo>
                  <a:pt x="4281578" y="19958"/>
                  <a:pt x="4385315" y="-15427"/>
                  <a:pt x="4644896" y="0"/>
                </a:cubicBezTo>
                <a:cubicBezTo>
                  <a:pt x="4904477" y="15427"/>
                  <a:pt x="5242603" y="9209"/>
                  <a:pt x="5470345" y="0"/>
                </a:cubicBezTo>
                <a:cubicBezTo>
                  <a:pt x="5698087" y="-9209"/>
                  <a:pt x="5989369" y="-24895"/>
                  <a:pt x="6295793" y="0"/>
                </a:cubicBezTo>
                <a:cubicBezTo>
                  <a:pt x="6300116" y="191407"/>
                  <a:pt x="6289029" y="332229"/>
                  <a:pt x="6295793" y="584775"/>
                </a:cubicBezTo>
                <a:cubicBezTo>
                  <a:pt x="6076738" y="587320"/>
                  <a:pt x="5741589" y="580320"/>
                  <a:pt x="5596260" y="584775"/>
                </a:cubicBezTo>
                <a:cubicBezTo>
                  <a:pt x="5450931" y="589230"/>
                  <a:pt x="5127042" y="597917"/>
                  <a:pt x="4959686" y="584775"/>
                </a:cubicBezTo>
                <a:cubicBezTo>
                  <a:pt x="4792330" y="571633"/>
                  <a:pt x="4380990" y="623552"/>
                  <a:pt x="4134237" y="584775"/>
                </a:cubicBezTo>
                <a:cubicBezTo>
                  <a:pt x="3887484" y="545998"/>
                  <a:pt x="3653356" y="554057"/>
                  <a:pt x="3308789" y="584775"/>
                </a:cubicBezTo>
                <a:cubicBezTo>
                  <a:pt x="2964222" y="615493"/>
                  <a:pt x="2915154" y="600934"/>
                  <a:pt x="2735172" y="584775"/>
                </a:cubicBezTo>
                <a:cubicBezTo>
                  <a:pt x="2555190" y="568616"/>
                  <a:pt x="2264278" y="559125"/>
                  <a:pt x="2035640" y="584775"/>
                </a:cubicBezTo>
                <a:cubicBezTo>
                  <a:pt x="1807002" y="610425"/>
                  <a:pt x="1611325" y="544965"/>
                  <a:pt x="1210191" y="584775"/>
                </a:cubicBezTo>
                <a:cubicBezTo>
                  <a:pt x="809057" y="624585"/>
                  <a:pt x="562597" y="643016"/>
                  <a:pt x="0" y="584775"/>
                </a:cubicBezTo>
                <a:cubicBezTo>
                  <a:pt x="-27636" y="442417"/>
                  <a:pt x="-10410" y="145996"/>
                  <a:pt x="0" y="0"/>
                </a:cubicBezTo>
                <a:close/>
              </a:path>
            </a:pathLst>
          </a:custGeom>
          <a:noFill/>
          <a:ln w="19050" cmpd="thickThin">
            <a:solidFill>
              <a:schemeClr val="tx1"/>
            </a:solidFill>
            <a:extLst>
              <a:ext uri="{C807C97D-BFC1-408E-A445-0C87EB9F89A2}">
                <ask:lineSketchStyleProps xmlns:ask="http://schemas.microsoft.com/office/drawing/2018/sketchyshapes" sd="1219033472">
                  <a:prstGeom prst="rect">
                    <a:avLst/>
                  </a:prstGeom>
                  <ask:type>
                    <ask:lineSketchFreehand/>
                  </ask:type>
                </ask:lineSketchStyleProps>
              </a:ext>
            </a:extLst>
          </a:ln>
        </p:spPr>
        <p:txBody>
          <a:bodyPr wrap="square">
            <a:spAutoFit/>
          </a:bodyPr>
          <a:lstStyle/>
          <a:p>
            <a:pPr marL="0" marR="0" indent="0" algn="just">
              <a:spcBef>
                <a:spcPts val="0"/>
              </a:spcBef>
              <a:spcAft>
                <a:spcPts val="0"/>
              </a:spcAft>
            </a:pPr>
            <a:r>
              <a:rPr lang="en-GB" sz="800" kern="1400" dirty="0">
                <a:ln>
                  <a:noFill/>
                </a:ln>
                <a:solidFill>
                  <a:srgbClr val="000000"/>
                </a:solidFill>
                <a:effectLst/>
                <a:latin typeface="SassoonPrimaryInfant" pitchFamily="2" charset="0"/>
              </a:rPr>
              <a:t>We believe that it is important to plan exciting learning experiences from the children and their interests. </a:t>
            </a:r>
            <a:r>
              <a:rPr lang="en-GB" sz="800" kern="1400" dirty="0">
                <a:solidFill>
                  <a:srgbClr val="000000"/>
                </a:solidFill>
                <a:latin typeface="SassoonPrimaryInfant" pitchFamily="2" charset="0"/>
              </a:rPr>
              <a:t>We </a:t>
            </a:r>
            <a:r>
              <a:rPr lang="en-GB" sz="800" kern="1400" dirty="0">
                <a:ln>
                  <a:noFill/>
                </a:ln>
                <a:solidFill>
                  <a:srgbClr val="000000"/>
                </a:solidFill>
                <a:effectLst/>
                <a:latin typeface="SassoonPrimaryInfant" pitchFamily="2" charset="0"/>
              </a:rPr>
              <a:t>observe children in their play, watch, get involved, ask questions and from these special moments we plan learning themes.  </a:t>
            </a:r>
            <a:r>
              <a:rPr lang="en-GB" sz="800" kern="1400" dirty="0">
                <a:solidFill>
                  <a:srgbClr val="000000"/>
                </a:solidFill>
                <a:latin typeface="SassoonPrimaryInfant" pitchFamily="2" charset="0"/>
              </a:rPr>
              <a:t>As it is led by the c</a:t>
            </a:r>
            <a:r>
              <a:rPr lang="en-GB" sz="800" kern="1400" dirty="0">
                <a:ln>
                  <a:noFill/>
                </a:ln>
                <a:solidFill>
                  <a:srgbClr val="000000"/>
                </a:solidFill>
                <a:effectLst/>
                <a:latin typeface="SassoonPrimaryInfant" pitchFamily="2" charset="0"/>
              </a:rPr>
              <a:t>hildren, they will remain interested, motivated and excited to learn. We also cover important events and celebrations linked to different cultures throughout the year.  Below is a summary of what we will be teaching over the course of the year in each of the seven areas of learning. </a:t>
            </a:r>
            <a:endParaRPr lang="en-GB" sz="800" kern="1400" dirty="0">
              <a:ln>
                <a:noFill/>
              </a:ln>
              <a:solidFill>
                <a:srgbClr val="000000"/>
              </a:solidFill>
              <a:effectLst/>
              <a:latin typeface="Times New Roman" panose="02020603050405020304" pitchFamily="18" charset="0"/>
            </a:endParaRPr>
          </a:p>
        </p:txBody>
      </p:sp>
      <p:sp>
        <p:nvSpPr>
          <p:cNvPr id="14" name="TextBox 13">
            <a:extLst>
              <a:ext uri="{FF2B5EF4-FFF2-40B4-BE49-F238E27FC236}">
                <a16:creationId xmlns:a16="http://schemas.microsoft.com/office/drawing/2014/main" id="{E2BF97D7-C780-6821-08A3-DF4AA4EF4984}"/>
              </a:ext>
            </a:extLst>
          </p:cNvPr>
          <p:cNvSpPr txBox="1"/>
          <p:nvPr/>
        </p:nvSpPr>
        <p:spPr>
          <a:xfrm>
            <a:off x="281103" y="2165993"/>
            <a:ext cx="6295793" cy="707886"/>
          </a:xfrm>
          <a:custGeom>
            <a:avLst/>
            <a:gdLst>
              <a:gd name="connsiteX0" fmla="*/ 0 w 6295793"/>
              <a:gd name="connsiteY0" fmla="*/ 0 h 707886"/>
              <a:gd name="connsiteX1" fmla="*/ 636575 w 6295793"/>
              <a:gd name="connsiteY1" fmla="*/ 0 h 707886"/>
              <a:gd name="connsiteX2" fmla="*/ 1147233 w 6295793"/>
              <a:gd name="connsiteY2" fmla="*/ 0 h 707886"/>
              <a:gd name="connsiteX3" fmla="*/ 1972682 w 6295793"/>
              <a:gd name="connsiteY3" fmla="*/ 0 h 707886"/>
              <a:gd name="connsiteX4" fmla="*/ 2609256 w 6295793"/>
              <a:gd name="connsiteY4" fmla="*/ 0 h 707886"/>
              <a:gd name="connsiteX5" fmla="*/ 3245831 w 6295793"/>
              <a:gd name="connsiteY5" fmla="*/ 0 h 707886"/>
              <a:gd name="connsiteX6" fmla="*/ 4071279 w 6295793"/>
              <a:gd name="connsiteY6" fmla="*/ 0 h 707886"/>
              <a:gd name="connsiteX7" fmla="*/ 4644896 w 6295793"/>
              <a:gd name="connsiteY7" fmla="*/ 0 h 707886"/>
              <a:gd name="connsiteX8" fmla="*/ 5470345 w 6295793"/>
              <a:gd name="connsiteY8" fmla="*/ 0 h 707886"/>
              <a:gd name="connsiteX9" fmla="*/ 6295793 w 6295793"/>
              <a:gd name="connsiteY9" fmla="*/ 0 h 707886"/>
              <a:gd name="connsiteX10" fmla="*/ 6295793 w 6295793"/>
              <a:gd name="connsiteY10" fmla="*/ 353943 h 707886"/>
              <a:gd name="connsiteX11" fmla="*/ 6295793 w 6295793"/>
              <a:gd name="connsiteY11" fmla="*/ 707886 h 707886"/>
              <a:gd name="connsiteX12" fmla="*/ 5533303 w 6295793"/>
              <a:gd name="connsiteY12" fmla="*/ 707886 h 707886"/>
              <a:gd name="connsiteX13" fmla="*/ 4707854 w 6295793"/>
              <a:gd name="connsiteY13" fmla="*/ 707886 h 707886"/>
              <a:gd name="connsiteX14" fmla="*/ 3882406 w 6295793"/>
              <a:gd name="connsiteY14" fmla="*/ 707886 h 707886"/>
              <a:gd name="connsiteX15" fmla="*/ 3308789 w 6295793"/>
              <a:gd name="connsiteY15" fmla="*/ 707886 h 707886"/>
              <a:gd name="connsiteX16" fmla="*/ 2609256 w 6295793"/>
              <a:gd name="connsiteY16" fmla="*/ 707886 h 707886"/>
              <a:gd name="connsiteX17" fmla="*/ 1783808 w 6295793"/>
              <a:gd name="connsiteY17" fmla="*/ 707886 h 707886"/>
              <a:gd name="connsiteX18" fmla="*/ 1084275 w 6295793"/>
              <a:gd name="connsiteY18" fmla="*/ 707886 h 707886"/>
              <a:gd name="connsiteX19" fmla="*/ 0 w 6295793"/>
              <a:gd name="connsiteY19" fmla="*/ 707886 h 707886"/>
              <a:gd name="connsiteX20" fmla="*/ 0 w 6295793"/>
              <a:gd name="connsiteY20" fmla="*/ 368101 h 707886"/>
              <a:gd name="connsiteX21" fmla="*/ 0 w 6295793"/>
              <a:gd name="connsiteY21" fmla="*/ 0 h 7078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6295793" h="707886" extrusionOk="0">
                <a:moveTo>
                  <a:pt x="0" y="0"/>
                </a:moveTo>
                <a:cubicBezTo>
                  <a:pt x="246085" y="9976"/>
                  <a:pt x="354861" y="-25627"/>
                  <a:pt x="636575" y="0"/>
                </a:cubicBezTo>
                <a:cubicBezTo>
                  <a:pt x="918290" y="25627"/>
                  <a:pt x="981276" y="-13030"/>
                  <a:pt x="1147233" y="0"/>
                </a:cubicBezTo>
                <a:cubicBezTo>
                  <a:pt x="1313190" y="13030"/>
                  <a:pt x="1639096" y="12501"/>
                  <a:pt x="1972682" y="0"/>
                </a:cubicBezTo>
                <a:cubicBezTo>
                  <a:pt x="2306268" y="-12501"/>
                  <a:pt x="2428426" y="27198"/>
                  <a:pt x="2609256" y="0"/>
                </a:cubicBezTo>
                <a:cubicBezTo>
                  <a:pt x="2790086" y="-27198"/>
                  <a:pt x="2978786" y="-3876"/>
                  <a:pt x="3245831" y="0"/>
                </a:cubicBezTo>
                <a:cubicBezTo>
                  <a:pt x="3512877" y="3876"/>
                  <a:pt x="3860980" y="-19958"/>
                  <a:pt x="4071279" y="0"/>
                </a:cubicBezTo>
                <a:cubicBezTo>
                  <a:pt x="4281578" y="19958"/>
                  <a:pt x="4385315" y="-15427"/>
                  <a:pt x="4644896" y="0"/>
                </a:cubicBezTo>
                <a:cubicBezTo>
                  <a:pt x="4904477" y="15427"/>
                  <a:pt x="5242603" y="9209"/>
                  <a:pt x="5470345" y="0"/>
                </a:cubicBezTo>
                <a:cubicBezTo>
                  <a:pt x="5698087" y="-9209"/>
                  <a:pt x="5989369" y="-24895"/>
                  <a:pt x="6295793" y="0"/>
                </a:cubicBezTo>
                <a:cubicBezTo>
                  <a:pt x="6300080" y="161945"/>
                  <a:pt x="6297672" y="272523"/>
                  <a:pt x="6295793" y="353943"/>
                </a:cubicBezTo>
                <a:cubicBezTo>
                  <a:pt x="6293914" y="435363"/>
                  <a:pt x="6284553" y="622011"/>
                  <a:pt x="6295793" y="707886"/>
                </a:cubicBezTo>
                <a:cubicBezTo>
                  <a:pt x="6120769" y="677779"/>
                  <a:pt x="5829906" y="714976"/>
                  <a:pt x="5533303" y="707886"/>
                </a:cubicBezTo>
                <a:cubicBezTo>
                  <a:pt x="5236700" y="700797"/>
                  <a:pt x="4954607" y="746663"/>
                  <a:pt x="4707854" y="707886"/>
                </a:cubicBezTo>
                <a:cubicBezTo>
                  <a:pt x="4461101" y="669109"/>
                  <a:pt x="4226973" y="677168"/>
                  <a:pt x="3882406" y="707886"/>
                </a:cubicBezTo>
                <a:cubicBezTo>
                  <a:pt x="3537839" y="738604"/>
                  <a:pt x="3488771" y="724045"/>
                  <a:pt x="3308789" y="707886"/>
                </a:cubicBezTo>
                <a:cubicBezTo>
                  <a:pt x="3128807" y="691727"/>
                  <a:pt x="2843191" y="687804"/>
                  <a:pt x="2609256" y="707886"/>
                </a:cubicBezTo>
                <a:cubicBezTo>
                  <a:pt x="2375321" y="727968"/>
                  <a:pt x="2183514" y="748969"/>
                  <a:pt x="1783808" y="707886"/>
                </a:cubicBezTo>
                <a:cubicBezTo>
                  <a:pt x="1384102" y="666803"/>
                  <a:pt x="1350939" y="718492"/>
                  <a:pt x="1084275" y="707886"/>
                </a:cubicBezTo>
                <a:cubicBezTo>
                  <a:pt x="817611" y="697280"/>
                  <a:pt x="288417" y="664084"/>
                  <a:pt x="0" y="707886"/>
                </a:cubicBezTo>
                <a:cubicBezTo>
                  <a:pt x="10449" y="585999"/>
                  <a:pt x="3027" y="531518"/>
                  <a:pt x="0" y="368101"/>
                </a:cubicBezTo>
                <a:cubicBezTo>
                  <a:pt x="-3027" y="204684"/>
                  <a:pt x="12637" y="119984"/>
                  <a:pt x="0" y="0"/>
                </a:cubicBezTo>
                <a:close/>
              </a:path>
            </a:pathLst>
          </a:custGeom>
          <a:noFill/>
          <a:ln w="19050" cmpd="thickThin">
            <a:solidFill>
              <a:schemeClr val="tx1"/>
            </a:solidFill>
            <a:extLst>
              <a:ext uri="{C807C97D-BFC1-408E-A445-0C87EB9F89A2}">
                <ask:lineSketchStyleProps xmlns:ask="http://schemas.microsoft.com/office/drawing/2018/sketchyshapes" sd="1219033472">
                  <a:prstGeom prst="rect">
                    <a:avLst/>
                  </a:prstGeom>
                  <ask:type>
                    <ask:lineSketchFreehand/>
                  </ask:type>
                </ask:lineSketchStyleProps>
              </a:ext>
            </a:extLst>
          </a:ln>
        </p:spPr>
        <p:txBody>
          <a:bodyPr wrap="square">
            <a:spAutoFit/>
          </a:bodyPr>
          <a:lstStyle/>
          <a:p>
            <a:pPr marL="0" marR="0" indent="0" algn="just">
              <a:spcBef>
                <a:spcPts val="0"/>
              </a:spcBef>
              <a:spcAft>
                <a:spcPts val="0"/>
              </a:spcAft>
            </a:pPr>
            <a:r>
              <a:rPr lang="en-GB" sz="800" kern="1400" dirty="0">
                <a:ln>
                  <a:noFill/>
                </a:ln>
                <a:solidFill>
                  <a:srgbClr val="000000"/>
                </a:solidFill>
                <a:effectLst/>
                <a:latin typeface="SassoonPrimaryInfant" pitchFamily="2" charset="0"/>
              </a:rPr>
              <a:t>We will be focusing on supporting the children to understand and manage their own feelings and develop an empathy towards the feelings of others.  There will also be a focus on building relationships with others including taking turns and encourage  them to begin to show self control and patience when they want something.  We aim to develop all children’s self confidence so that they leave us with an ‘I can do it!’ attitude, showing independence and resilience in their learning.  During the year we will focus on following rules and develop their understanding of why we have rules.  There will be an increased focus on children managing their own hygiene including toileting and dressing independently.</a:t>
            </a:r>
            <a:endParaRPr lang="en-GB" sz="800" kern="1400" dirty="0">
              <a:ln>
                <a:noFill/>
              </a:ln>
              <a:solidFill>
                <a:srgbClr val="000000"/>
              </a:solidFill>
              <a:effectLst/>
              <a:latin typeface="Times New Roman" panose="02020603050405020304" pitchFamily="18" charset="0"/>
            </a:endParaRPr>
          </a:p>
        </p:txBody>
      </p:sp>
      <p:sp>
        <p:nvSpPr>
          <p:cNvPr id="15" name="TextBox 14">
            <a:extLst>
              <a:ext uri="{FF2B5EF4-FFF2-40B4-BE49-F238E27FC236}">
                <a16:creationId xmlns:a16="http://schemas.microsoft.com/office/drawing/2014/main" id="{31D7E401-E95F-C465-E657-782234825E45}"/>
              </a:ext>
            </a:extLst>
          </p:cNvPr>
          <p:cNvSpPr txBox="1"/>
          <p:nvPr/>
        </p:nvSpPr>
        <p:spPr>
          <a:xfrm>
            <a:off x="281103" y="3226586"/>
            <a:ext cx="6221726" cy="830997"/>
          </a:xfrm>
          <a:custGeom>
            <a:avLst/>
            <a:gdLst>
              <a:gd name="connsiteX0" fmla="*/ 0 w 6221726"/>
              <a:gd name="connsiteY0" fmla="*/ 0 h 830997"/>
              <a:gd name="connsiteX1" fmla="*/ 629086 w 6221726"/>
              <a:gd name="connsiteY1" fmla="*/ 0 h 830997"/>
              <a:gd name="connsiteX2" fmla="*/ 1133737 w 6221726"/>
              <a:gd name="connsiteY2" fmla="*/ 0 h 830997"/>
              <a:gd name="connsiteX3" fmla="*/ 1949474 w 6221726"/>
              <a:gd name="connsiteY3" fmla="*/ 0 h 830997"/>
              <a:gd name="connsiteX4" fmla="*/ 2578560 w 6221726"/>
              <a:gd name="connsiteY4" fmla="*/ 0 h 830997"/>
              <a:gd name="connsiteX5" fmla="*/ 3207645 w 6221726"/>
              <a:gd name="connsiteY5" fmla="*/ 0 h 830997"/>
              <a:gd name="connsiteX6" fmla="*/ 4023383 w 6221726"/>
              <a:gd name="connsiteY6" fmla="*/ 0 h 830997"/>
              <a:gd name="connsiteX7" fmla="*/ 4590251 w 6221726"/>
              <a:gd name="connsiteY7" fmla="*/ 0 h 830997"/>
              <a:gd name="connsiteX8" fmla="*/ 5405989 w 6221726"/>
              <a:gd name="connsiteY8" fmla="*/ 0 h 830997"/>
              <a:gd name="connsiteX9" fmla="*/ 6221726 w 6221726"/>
              <a:gd name="connsiteY9" fmla="*/ 0 h 830997"/>
              <a:gd name="connsiteX10" fmla="*/ 6221726 w 6221726"/>
              <a:gd name="connsiteY10" fmla="*/ 415499 h 830997"/>
              <a:gd name="connsiteX11" fmla="*/ 6221726 w 6221726"/>
              <a:gd name="connsiteY11" fmla="*/ 830997 h 830997"/>
              <a:gd name="connsiteX12" fmla="*/ 5468206 w 6221726"/>
              <a:gd name="connsiteY12" fmla="*/ 830997 h 830997"/>
              <a:gd name="connsiteX13" fmla="*/ 4652468 w 6221726"/>
              <a:gd name="connsiteY13" fmla="*/ 830997 h 830997"/>
              <a:gd name="connsiteX14" fmla="*/ 3836731 w 6221726"/>
              <a:gd name="connsiteY14" fmla="*/ 830997 h 830997"/>
              <a:gd name="connsiteX15" fmla="*/ 3269863 w 6221726"/>
              <a:gd name="connsiteY15" fmla="*/ 830997 h 830997"/>
              <a:gd name="connsiteX16" fmla="*/ 2578560 w 6221726"/>
              <a:gd name="connsiteY16" fmla="*/ 830997 h 830997"/>
              <a:gd name="connsiteX17" fmla="*/ 1762822 w 6221726"/>
              <a:gd name="connsiteY17" fmla="*/ 830997 h 830997"/>
              <a:gd name="connsiteX18" fmla="*/ 1071519 w 6221726"/>
              <a:gd name="connsiteY18" fmla="*/ 830997 h 830997"/>
              <a:gd name="connsiteX19" fmla="*/ 0 w 6221726"/>
              <a:gd name="connsiteY19" fmla="*/ 830997 h 830997"/>
              <a:gd name="connsiteX20" fmla="*/ 0 w 6221726"/>
              <a:gd name="connsiteY20" fmla="*/ 432118 h 830997"/>
              <a:gd name="connsiteX21" fmla="*/ 0 w 6221726"/>
              <a:gd name="connsiteY21" fmla="*/ 0 h 8309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6221726" h="830997" extrusionOk="0">
                <a:moveTo>
                  <a:pt x="0" y="0"/>
                </a:moveTo>
                <a:cubicBezTo>
                  <a:pt x="201587" y="-17636"/>
                  <a:pt x="328245" y="20681"/>
                  <a:pt x="629086" y="0"/>
                </a:cubicBezTo>
                <a:cubicBezTo>
                  <a:pt x="929927" y="-20681"/>
                  <a:pt x="924380" y="7033"/>
                  <a:pt x="1133737" y="0"/>
                </a:cubicBezTo>
                <a:cubicBezTo>
                  <a:pt x="1343094" y="-7033"/>
                  <a:pt x="1764992" y="-14612"/>
                  <a:pt x="1949474" y="0"/>
                </a:cubicBezTo>
                <a:cubicBezTo>
                  <a:pt x="2133956" y="14612"/>
                  <a:pt x="2302250" y="26805"/>
                  <a:pt x="2578560" y="0"/>
                </a:cubicBezTo>
                <a:cubicBezTo>
                  <a:pt x="2854870" y="-26805"/>
                  <a:pt x="3071531" y="-23749"/>
                  <a:pt x="3207645" y="0"/>
                </a:cubicBezTo>
                <a:cubicBezTo>
                  <a:pt x="3343759" y="23749"/>
                  <a:pt x="3850975" y="-6130"/>
                  <a:pt x="4023383" y="0"/>
                </a:cubicBezTo>
                <a:cubicBezTo>
                  <a:pt x="4195791" y="6130"/>
                  <a:pt x="4325395" y="-21328"/>
                  <a:pt x="4590251" y="0"/>
                </a:cubicBezTo>
                <a:cubicBezTo>
                  <a:pt x="4855107" y="21328"/>
                  <a:pt x="4998852" y="39791"/>
                  <a:pt x="5405989" y="0"/>
                </a:cubicBezTo>
                <a:cubicBezTo>
                  <a:pt x="5813126" y="-39791"/>
                  <a:pt x="5978115" y="35646"/>
                  <a:pt x="6221726" y="0"/>
                </a:cubicBezTo>
                <a:cubicBezTo>
                  <a:pt x="6219387" y="150474"/>
                  <a:pt x="6240217" y="224543"/>
                  <a:pt x="6221726" y="415499"/>
                </a:cubicBezTo>
                <a:cubicBezTo>
                  <a:pt x="6203235" y="606455"/>
                  <a:pt x="6206455" y="665240"/>
                  <a:pt x="6221726" y="830997"/>
                </a:cubicBezTo>
                <a:cubicBezTo>
                  <a:pt x="6009223" y="811419"/>
                  <a:pt x="5777601" y="854591"/>
                  <a:pt x="5468206" y="830997"/>
                </a:cubicBezTo>
                <a:cubicBezTo>
                  <a:pt x="5158811" y="807403"/>
                  <a:pt x="4938460" y="810297"/>
                  <a:pt x="4652468" y="830997"/>
                </a:cubicBezTo>
                <a:cubicBezTo>
                  <a:pt x="4366476" y="851697"/>
                  <a:pt x="4200710" y="831949"/>
                  <a:pt x="3836731" y="830997"/>
                </a:cubicBezTo>
                <a:cubicBezTo>
                  <a:pt x="3472752" y="830045"/>
                  <a:pt x="3460953" y="847770"/>
                  <a:pt x="3269863" y="830997"/>
                </a:cubicBezTo>
                <a:cubicBezTo>
                  <a:pt x="3078773" y="814224"/>
                  <a:pt x="2772953" y="819252"/>
                  <a:pt x="2578560" y="830997"/>
                </a:cubicBezTo>
                <a:cubicBezTo>
                  <a:pt x="2384167" y="842742"/>
                  <a:pt x="2007900" y="816226"/>
                  <a:pt x="1762822" y="830997"/>
                </a:cubicBezTo>
                <a:cubicBezTo>
                  <a:pt x="1517744" y="845768"/>
                  <a:pt x="1264325" y="855690"/>
                  <a:pt x="1071519" y="830997"/>
                </a:cubicBezTo>
                <a:cubicBezTo>
                  <a:pt x="878713" y="806304"/>
                  <a:pt x="339672" y="867286"/>
                  <a:pt x="0" y="830997"/>
                </a:cubicBezTo>
                <a:cubicBezTo>
                  <a:pt x="-14410" y="746849"/>
                  <a:pt x="-1109" y="620977"/>
                  <a:pt x="0" y="432118"/>
                </a:cubicBezTo>
                <a:cubicBezTo>
                  <a:pt x="1109" y="243259"/>
                  <a:pt x="9744" y="107780"/>
                  <a:pt x="0" y="0"/>
                </a:cubicBezTo>
                <a:close/>
              </a:path>
            </a:pathLst>
          </a:custGeom>
          <a:noFill/>
          <a:ln w="19050" cmpd="thickThin">
            <a:solidFill>
              <a:schemeClr val="tx1"/>
            </a:solidFill>
            <a:extLst>
              <a:ext uri="{C807C97D-BFC1-408E-A445-0C87EB9F89A2}">
                <ask:lineSketchStyleProps xmlns:ask="http://schemas.microsoft.com/office/drawing/2018/sketchyshapes" sd="1219033472">
                  <a:prstGeom prst="rect">
                    <a:avLst/>
                  </a:prstGeom>
                  <ask:type>
                    <ask:lineSketchFreehand/>
                  </ask:type>
                </ask:lineSketchStyleProps>
              </a:ext>
            </a:extLst>
          </a:ln>
        </p:spPr>
        <p:txBody>
          <a:bodyPr wrap="square">
            <a:spAutoFit/>
          </a:bodyPr>
          <a:lstStyle/>
          <a:p>
            <a:pPr marL="0" marR="0" indent="0" algn="just">
              <a:spcBef>
                <a:spcPts val="0"/>
              </a:spcBef>
              <a:spcAft>
                <a:spcPts val="0"/>
              </a:spcAft>
            </a:pPr>
            <a:r>
              <a:rPr lang="en-GB" sz="800" kern="1400" dirty="0">
                <a:ln>
                  <a:noFill/>
                </a:ln>
                <a:solidFill>
                  <a:srgbClr val="000000"/>
                </a:solidFill>
                <a:effectLst/>
                <a:latin typeface="SassoonPrimaryInfant" pitchFamily="2" charset="0"/>
              </a:rPr>
              <a:t>We will aim to develop the children’s listening and attention skills during the year as this is key to their learning.   The children will have opportunities to speak on a 1:1 basis, small group and during whole class situations, learning to put up their hand up to speak during whole class situations.  They will be encouraged to speak in full sentences to share their ideas and opinions and to explain why things happen/might happen.  There will be a huge emphasis placed on developing and using a widening range of vocabulary which the children will gain from hearing a massive selection of stories, non-fiction, poems and rhymes both at home and in school.  Their understanding will be shown through the relevant comments they make during discussions and in play.</a:t>
            </a:r>
            <a:endParaRPr lang="en-GB" sz="800" kern="1400" dirty="0">
              <a:ln>
                <a:noFill/>
              </a:ln>
              <a:solidFill>
                <a:srgbClr val="000000"/>
              </a:solidFill>
              <a:effectLst/>
              <a:latin typeface="Times New Roman" panose="02020603050405020304" pitchFamily="18" charset="0"/>
            </a:endParaRPr>
          </a:p>
        </p:txBody>
      </p:sp>
      <p:sp>
        <p:nvSpPr>
          <p:cNvPr id="16" name="TextBox 15">
            <a:extLst>
              <a:ext uri="{FF2B5EF4-FFF2-40B4-BE49-F238E27FC236}">
                <a16:creationId xmlns:a16="http://schemas.microsoft.com/office/drawing/2014/main" id="{FD7058C9-E1EF-CA28-379E-DE76BE30A8AA}"/>
              </a:ext>
            </a:extLst>
          </p:cNvPr>
          <p:cNvSpPr txBox="1"/>
          <p:nvPr/>
        </p:nvSpPr>
        <p:spPr>
          <a:xfrm>
            <a:off x="281101" y="5407627"/>
            <a:ext cx="6295793" cy="1077218"/>
          </a:xfrm>
          <a:custGeom>
            <a:avLst/>
            <a:gdLst>
              <a:gd name="connsiteX0" fmla="*/ 0 w 6295793"/>
              <a:gd name="connsiteY0" fmla="*/ 0 h 1077218"/>
              <a:gd name="connsiteX1" fmla="*/ 636575 w 6295793"/>
              <a:gd name="connsiteY1" fmla="*/ 0 h 1077218"/>
              <a:gd name="connsiteX2" fmla="*/ 1147233 w 6295793"/>
              <a:gd name="connsiteY2" fmla="*/ 0 h 1077218"/>
              <a:gd name="connsiteX3" fmla="*/ 1972682 w 6295793"/>
              <a:gd name="connsiteY3" fmla="*/ 0 h 1077218"/>
              <a:gd name="connsiteX4" fmla="*/ 2609256 w 6295793"/>
              <a:gd name="connsiteY4" fmla="*/ 0 h 1077218"/>
              <a:gd name="connsiteX5" fmla="*/ 3245831 w 6295793"/>
              <a:gd name="connsiteY5" fmla="*/ 0 h 1077218"/>
              <a:gd name="connsiteX6" fmla="*/ 4071279 w 6295793"/>
              <a:gd name="connsiteY6" fmla="*/ 0 h 1077218"/>
              <a:gd name="connsiteX7" fmla="*/ 4644896 w 6295793"/>
              <a:gd name="connsiteY7" fmla="*/ 0 h 1077218"/>
              <a:gd name="connsiteX8" fmla="*/ 5470345 w 6295793"/>
              <a:gd name="connsiteY8" fmla="*/ 0 h 1077218"/>
              <a:gd name="connsiteX9" fmla="*/ 6295793 w 6295793"/>
              <a:gd name="connsiteY9" fmla="*/ 0 h 1077218"/>
              <a:gd name="connsiteX10" fmla="*/ 6295793 w 6295793"/>
              <a:gd name="connsiteY10" fmla="*/ 538609 h 1077218"/>
              <a:gd name="connsiteX11" fmla="*/ 6295793 w 6295793"/>
              <a:gd name="connsiteY11" fmla="*/ 1077218 h 1077218"/>
              <a:gd name="connsiteX12" fmla="*/ 5533303 w 6295793"/>
              <a:gd name="connsiteY12" fmla="*/ 1077218 h 1077218"/>
              <a:gd name="connsiteX13" fmla="*/ 4707854 w 6295793"/>
              <a:gd name="connsiteY13" fmla="*/ 1077218 h 1077218"/>
              <a:gd name="connsiteX14" fmla="*/ 3882406 w 6295793"/>
              <a:gd name="connsiteY14" fmla="*/ 1077218 h 1077218"/>
              <a:gd name="connsiteX15" fmla="*/ 3308789 w 6295793"/>
              <a:gd name="connsiteY15" fmla="*/ 1077218 h 1077218"/>
              <a:gd name="connsiteX16" fmla="*/ 2609256 w 6295793"/>
              <a:gd name="connsiteY16" fmla="*/ 1077218 h 1077218"/>
              <a:gd name="connsiteX17" fmla="*/ 1783808 w 6295793"/>
              <a:gd name="connsiteY17" fmla="*/ 1077218 h 1077218"/>
              <a:gd name="connsiteX18" fmla="*/ 1084275 w 6295793"/>
              <a:gd name="connsiteY18" fmla="*/ 1077218 h 1077218"/>
              <a:gd name="connsiteX19" fmla="*/ 0 w 6295793"/>
              <a:gd name="connsiteY19" fmla="*/ 1077218 h 1077218"/>
              <a:gd name="connsiteX20" fmla="*/ 0 w 6295793"/>
              <a:gd name="connsiteY20" fmla="*/ 560153 h 1077218"/>
              <a:gd name="connsiteX21" fmla="*/ 0 w 6295793"/>
              <a:gd name="connsiteY21" fmla="*/ 0 h 10772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6295793" h="1077218" extrusionOk="0">
                <a:moveTo>
                  <a:pt x="0" y="0"/>
                </a:moveTo>
                <a:cubicBezTo>
                  <a:pt x="246085" y="9976"/>
                  <a:pt x="354861" y="-25627"/>
                  <a:pt x="636575" y="0"/>
                </a:cubicBezTo>
                <a:cubicBezTo>
                  <a:pt x="918290" y="25627"/>
                  <a:pt x="981276" y="-13030"/>
                  <a:pt x="1147233" y="0"/>
                </a:cubicBezTo>
                <a:cubicBezTo>
                  <a:pt x="1313190" y="13030"/>
                  <a:pt x="1639096" y="12501"/>
                  <a:pt x="1972682" y="0"/>
                </a:cubicBezTo>
                <a:cubicBezTo>
                  <a:pt x="2306268" y="-12501"/>
                  <a:pt x="2428426" y="27198"/>
                  <a:pt x="2609256" y="0"/>
                </a:cubicBezTo>
                <a:cubicBezTo>
                  <a:pt x="2790086" y="-27198"/>
                  <a:pt x="2978786" y="-3876"/>
                  <a:pt x="3245831" y="0"/>
                </a:cubicBezTo>
                <a:cubicBezTo>
                  <a:pt x="3512877" y="3876"/>
                  <a:pt x="3860980" y="-19958"/>
                  <a:pt x="4071279" y="0"/>
                </a:cubicBezTo>
                <a:cubicBezTo>
                  <a:pt x="4281578" y="19958"/>
                  <a:pt x="4385315" y="-15427"/>
                  <a:pt x="4644896" y="0"/>
                </a:cubicBezTo>
                <a:cubicBezTo>
                  <a:pt x="4904477" y="15427"/>
                  <a:pt x="5242603" y="9209"/>
                  <a:pt x="5470345" y="0"/>
                </a:cubicBezTo>
                <a:cubicBezTo>
                  <a:pt x="5698087" y="-9209"/>
                  <a:pt x="5989369" y="-24895"/>
                  <a:pt x="6295793" y="0"/>
                </a:cubicBezTo>
                <a:cubicBezTo>
                  <a:pt x="6277545" y="128084"/>
                  <a:pt x="6311937" y="414034"/>
                  <a:pt x="6295793" y="538609"/>
                </a:cubicBezTo>
                <a:cubicBezTo>
                  <a:pt x="6279649" y="663184"/>
                  <a:pt x="6287841" y="843453"/>
                  <a:pt x="6295793" y="1077218"/>
                </a:cubicBezTo>
                <a:cubicBezTo>
                  <a:pt x="6120769" y="1047111"/>
                  <a:pt x="5829906" y="1084308"/>
                  <a:pt x="5533303" y="1077218"/>
                </a:cubicBezTo>
                <a:cubicBezTo>
                  <a:pt x="5236700" y="1070129"/>
                  <a:pt x="4954607" y="1115995"/>
                  <a:pt x="4707854" y="1077218"/>
                </a:cubicBezTo>
                <a:cubicBezTo>
                  <a:pt x="4461101" y="1038441"/>
                  <a:pt x="4226973" y="1046500"/>
                  <a:pt x="3882406" y="1077218"/>
                </a:cubicBezTo>
                <a:cubicBezTo>
                  <a:pt x="3537839" y="1107936"/>
                  <a:pt x="3488771" y="1093377"/>
                  <a:pt x="3308789" y="1077218"/>
                </a:cubicBezTo>
                <a:cubicBezTo>
                  <a:pt x="3128807" y="1061059"/>
                  <a:pt x="2843191" y="1057136"/>
                  <a:pt x="2609256" y="1077218"/>
                </a:cubicBezTo>
                <a:cubicBezTo>
                  <a:pt x="2375321" y="1097300"/>
                  <a:pt x="2183514" y="1118301"/>
                  <a:pt x="1783808" y="1077218"/>
                </a:cubicBezTo>
                <a:cubicBezTo>
                  <a:pt x="1384102" y="1036135"/>
                  <a:pt x="1350939" y="1087824"/>
                  <a:pt x="1084275" y="1077218"/>
                </a:cubicBezTo>
                <a:cubicBezTo>
                  <a:pt x="817611" y="1066612"/>
                  <a:pt x="288417" y="1033416"/>
                  <a:pt x="0" y="1077218"/>
                </a:cubicBezTo>
                <a:cubicBezTo>
                  <a:pt x="24059" y="971625"/>
                  <a:pt x="18737" y="811628"/>
                  <a:pt x="0" y="560153"/>
                </a:cubicBezTo>
                <a:cubicBezTo>
                  <a:pt x="-18737" y="308678"/>
                  <a:pt x="6528" y="165006"/>
                  <a:pt x="0" y="0"/>
                </a:cubicBezTo>
                <a:close/>
              </a:path>
            </a:pathLst>
          </a:custGeom>
          <a:noFill/>
          <a:ln w="19050" cmpd="thickThin">
            <a:solidFill>
              <a:schemeClr val="tx1"/>
            </a:solidFill>
            <a:extLst>
              <a:ext uri="{C807C97D-BFC1-408E-A445-0C87EB9F89A2}">
                <ask:lineSketchStyleProps xmlns:ask="http://schemas.microsoft.com/office/drawing/2018/sketchyshapes" sd="1219033472">
                  <a:prstGeom prst="rect">
                    <a:avLst/>
                  </a:prstGeom>
                  <ask:type>
                    <ask:lineSketchFreehand/>
                  </ask:type>
                </ask:lineSketchStyleProps>
              </a:ext>
            </a:extLst>
          </a:ln>
        </p:spPr>
        <p:txBody>
          <a:bodyPr wrap="square">
            <a:spAutoFit/>
          </a:bodyPr>
          <a:lstStyle/>
          <a:p>
            <a:pPr marL="0" marR="0" indent="0" algn="l">
              <a:spcBef>
                <a:spcPts val="0"/>
              </a:spcBef>
              <a:spcAft>
                <a:spcPts val="0"/>
              </a:spcAft>
            </a:pPr>
            <a:r>
              <a:rPr lang="en-GB" sz="800" kern="1400" dirty="0">
                <a:ln>
                  <a:noFill/>
                </a:ln>
                <a:solidFill>
                  <a:srgbClr val="000000"/>
                </a:solidFill>
                <a:effectLst/>
                <a:latin typeface="SassoonPrimaryInfant" pitchFamily="2" charset="0"/>
              </a:rPr>
              <a:t>The children will demonstrate an understanding of what has been read to them by retelling stories and narratives using their own words and recently introduced vocabulary from a wide range of genres.  We will also work on developing the children’s ability to accurately predict what might happen next in a story.  They will be encouraged to use and understand recently introduced vocabulary during discussions about stories, non-fiction, rhymes and poems and during role-play.  In order to teach the children to read words and then sentences, we use the Read, Write, Inc programme. They will be taught to read words linked to their sound knowledge by blending sounds together.  This then progresses on to children being able to read aloud simple sentences and books that are consistent with their phonic knowledge, including some common exception words (words they cannot sound out e.g. ‘the.’  The children will be taught to write recognisable letters, most of which are correctly formed.  They will spell words by using their sounds knowledge and write simple phrases and sentences that can be read by others. </a:t>
            </a:r>
            <a:endParaRPr lang="en-GB" sz="800" kern="1400" dirty="0">
              <a:ln>
                <a:noFill/>
              </a:ln>
              <a:solidFill>
                <a:srgbClr val="000000"/>
              </a:solidFill>
              <a:effectLst/>
              <a:latin typeface="Times New Roman" panose="02020603050405020304" pitchFamily="18" charset="0"/>
            </a:endParaRPr>
          </a:p>
        </p:txBody>
      </p:sp>
      <p:sp>
        <p:nvSpPr>
          <p:cNvPr id="17" name="TextBox 16">
            <a:extLst>
              <a:ext uri="{FF2B5EF4-FFF2-40B4-BE49-F238E27FC236}">
                <a16:creationId xmlns:a16="http://schemas.microsoft.com/office/drawing/2014/main" id="{0DBE37EB-2A4A-4339-B1AF-F9E00D2D942C}"/>
              </a:ext>
            </a:extLst>
          </p:cNvPr>
          <p:cNvSpPr txBox="1"/>
          <p:nvPr/>
        </p:nvSpPr>
        <p:spPr>
          <a:xfrm>
            <a:off x="294328" y="4426274"/>
            <a:ext cx="6221726" cy="707886"/>
          </a:xfrm>
          <a:custGeom>
            <a:avLst/>
            <a:gdLst>
              <a:gd name="connsiteX0" fmla="*/ 0 w 6221726"/>
              <a:gd name="connsiteY0" fmla="*/ 0 h 707886"/>
              <a:gd name="connsiteX1" fmla="*/ 629086 w 6221726"/>
              <a:gd name="connsiteY1" fmla="*/ 0 h 707886"/>
              <a:gd name="connsiteX2" fmla="*/ 1133737 w 6221726"/>
              <a:gd name="connsiteY2" fmla="*/ 0 h 707886"/>
              <a:gd name="connsiteX3" fmla="*/ 1949474 w 6221726"/>
              <a:gd name="connsiteY3" fmla="*/ 0 h 707886"/>
              <a:gd name="connsiteX4" fmla="*/ 2578560 w 6221726"/>
              <a:gd name="connsiteY4" fmla="*/ 0 h 707886"/>
              <a:gd name="connsiteX5" fmla="*/ 3207645 w 6221726"/>
              <a:gd name="connsiteY5" fmla="*/ 0 h 707886"/>
              <a:gd name="connsiteX6" fmla="*/ 4023383 w 6221726"/>
              <a:gd name="connsiteY6" fmla="*/ 0 h 707886"/>
              <a:gd name="connsiteX7" fmla="*/ 4590251 w 6221726"/>
              <a:gd name="connsiteY7" fmla="*/ 0 h 707886"/>
              <a:gd name="connsiteX8" fmla="*/ 5405989 w 6221726"/>
              <a:gd name="connsiteY8" fmla="*/ 0 h 707886"/>
              <a:gd name="connsiteX9" fmla="*/ 6221726 w 6221726"/>
              <a:gd name="connsiteY9" fmla="*/ 0 h 707886"/>
              <a:gd name="connsiteX10" fmla="*/ 6221726 w 6221726"/>
              <a:gd name="connsiteY10" fmla="*/ 353943 h 707886"/>
              <a:gd name="connsiteX11" fmla="*/ 6221726 w 6221726"/>
              <a:gd name="connsiteY11" fmla="*/ 707886 h 707886"/>
              <a:gd name="connsiteX12" fmla="*/ 5468206 w 6221726"/>
              <a:gd name="connsiteY12" fmla="*/ 707886 h 707886"/>
              <a:gd name="connsiteX13" fmla="*/ 4652468 w 6221726"/>
              <a:gd name="connsiteY13" fmla="*/ 707886 h 707886"/>
              <a:gd name="connsiteX14" fmla="*/ 3836731 w 6221726"/>
              <a:gd name="connsiteY14" fmla="*/ 707886 h 707886"/>
              <a:gd name="connsiteX15" fmla="*/ 3269863 w 6221726"/>
              <a:gd name="connsiteY15" fmla="*/ 707886 h 707886"/>
              <a:gd name="connsiteX16" fmla="*/ 2578560 w 6221726"/>
              <a:gd name="connsiteY16" fmla="*/ 707886 h 707886"/>
              <a:gd name="connsiteX17" fmla="*/ 1762822 w 6221726"/>
              <a:gd name="connsiteY17" fmla="*/ 707886 h 707886"/>
              <a:gd name="connsiteX18" fmla="*/ 1071519 w 6221726"/>
              <a:gd name="connsiteY18" fmla="*/ 707886 h 707886"/>
              <a:gd name="connsiteX19" fmla="*/ 0 w 6221726"/>
              <a:gd name="connsiteY19" fmla="*/ 707886 h 707886"/>
              <a:gd name="connsiteX20" fmla="*/ 0 w 6221726"/>
              <a:gd name="connsiteY20" fmla="*/ 368101 h 707886"/>
              <a:gd name="connsiteX21" fmla="*/ 0 w 6221726"/>
              <a:gd name="connsiteY21" fmla="*/ 0 h 7078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6221726" h="707886" extrusionOk="0">
                <a:moveTo>
                  <a:pt x="0" y="0"/>
                </a:moveTo>
                <a:cubicBezTo>
                  <a:pt x="201587" y="-17636"/>
                  <a:pt x="328245" y="20681"/>
                  <a:pt x="629086" y="0"/>
                </a:cubicBezTo>
                <a:cubicBezTo>
                  <a:pt x="929927" y="-20681"/>
                  <a:pt x="924380" y="7033"/>
                  <a:pt x="1133737" y="0"/>
                </a:cubicBezTo>
                <a:cubicBezTo>
                  <a:pt x="1343094" y="-7033"/>
                  <a:pt x="1764992" y="-14612"/>
                  <a:pt x="1949474" y="0"/>
                </a:cubicBezTo>
                <a:cubicBezTo>
                  <a:pt x="2133956" y="14612"/>
                  <a:pt x="2302250" y="26805"/>
                  <a:pt x="2578560" y="0"/>
                </a:cubicBezTo>
                <a:cubicBezTo>
                  <a:pt x="2854870" y="-26805"/>
                  <a:pt x="3071531" y="-23749"/>
                  <a:pt x="3207645" y="0"/>
                </a:cubicBezTo>
                <a:cubicBezTo>
                  <a:pt x="3343759" y="23749"/>
                  <a:pt x="3850975" y="-6130"/>
                  <a:pt x="4023383" y="0"/>
                </a:cubicBezTo>
                <a:cubicBezTo>
                  <a:pt x="4195791" y="6130"/>
                  <a:pt x="4325395" y="-21328"/>
                  <a:pt x="4590251" y="0"/>
                </a:cubicBezTo>
                <a:cubicBezTo>
                  <a:pt x="4855107" y="21328"/>
                  <a:pt x="4998852" y="39791"/>
                  <a:pt x="5405989" y="0"/>
                </a:cubicBezTo>
                <a:cubicBezTo>
                  <a:pt x="5813126" y="-39791"/>
                  <a:pt x="5978115" y="35646"/>
                  <a:pt x="6221726" y="0"/>
                </a:cubicBezTo>
                <a:cubicBezTo>
                  <a:pt x="6226013" y="161945"/>
                  <a:pt x="6223605" y="272523"/>
                  <a:pt x="6221726" y="353943"/>
                </a:cubicBezTo>
                <a:cubicBezTo>
                  <a:pt x="6219847" y="435363"/>
                  <a:pt x="6210486" y="622011"/>
                  <a:pt x="6221726" y="707886"/>
                </a:cubicBezTo>
                <a:cubicBezTo>
                  <a:pt x="6009223" y="688308"/>
                  <a:pt x="5777601" y="731480"/>
                  <a:pt x="5468206" y="707886"/>
                </a:cubicBezTo>
                <a:cubicBezTo>
                  <a:pt x="5158811" y="684292"/>
                  <a:pt x="4938460" y="687186"/>
                  <a:pt x="4652468" y="707886"/>
                </a:cubicBezTo>
                <a:cubicBezTo>
                  <a:pt x="4366476" y="728586"/>
                  <a:pt x="4200710" y="708838"/>
                  <a:pt x="3836731" y="707886"/>
                </a:cubicBezTo>
                <a:cubicBezTo>
                  <a:pt x="3472752" y="706934"/>
                  <a:pt x="3460953" y="724659"/>
                  <a:pt x="3269863" y="707886"/>
                </a:cubicBezTo>
                <a:cubicBezTo>
                  <a:pt x="3078773" y="691113"/>
                  <a:pt x="2772953" y="696141"/>
                  <a:pt x="2578560" y="707886"/>
                </a:cubicBezTo>
                <a:cubicBezTo>
                  <a:pt x="2384167" y="719631"/>
                  <a:pt x="2007900" y="693115"/>
                  <a:pt x="1762822" y="707886"/>
                </a:cubicBezTo>
                <a:cubicBezTo>
                  <a:pt x="1517744" y="722657"/>
                  <a:pt x="1264325" y="732579"/>
                  <a:pt x="1071519" y="707886"/>
                </a:cubicBezTo>
                <a:cubicBezTo>
                  <a:pt x="878713" y="683193"/>
                  <a:pt x="339672" y="744175"/>
                  <a:pt x="0" y="707886"/>
                </a:cubicBezTo>
                <a:cubicBezTo>
                  <a:pt x="10449" y="585999"/>
                  <a:pt x="3027" y="531518"/>
                  <a:pt x="0" y="368101"/>
                </a:cubicBezTo>
                <a:cubicBezTo>
                  <a:pt x="-3027" y="204684"/>
                  <a:pt x="12637" y="119984"/>
                  <a:pt x="0" y="0"/>
                </a:cubicBezTo>
                <a:close/>
              </a:path>
            </a:pathLst>
          </a:custGeom>
          <a:noFill/>
          <a:ln w="19050" cmpd="thickThin">
            <a:solidFill>
              <a:schemeClr val="tx1"/>
            </a:solidFill>
            <a:extLst>
              <a:ext uri="{C807C97D-BFC1-408E-A445-0C87EB9F89A2}">
                <ask:lineSketchStyleProps xmlns:ask="http://schemas.microsoft.com/office/drawing/2018/sketchyshapes" sd="1219033472">
                  <a:prstGeom prst="rect">
                    <a:avLst/>
                  </a:prstGeom>
                  <ask:type>
                    <ask:lineSketchFreehand/>
                  </ask:type>
                </ask:lineSketchStyleProps>
              </a:ext>
            </a:extLst>
          </a:ln>
        </p:spPr>
        <p:txBody>
          <a:bodyPr wrap="square">
            <a:spAutoFit/>
          </a:bodyPr>
          <a:lstStyle/>
          <a:p>
            <a:pPr marL="0" marR="0" indent="0" algn="just">
              <a:spcBef>
                <a:spcPts val="0"/>
              </a:spcBef>
              <a:spcAft>
                <a:spcPts val="0"/>
              </a:spcAft>
            </a:pPr>
            <a:r>
              <a:rPr lang="en-GB" sz="800" kern="1400" dirty="0">
                <a:ln>
                  <a:noFill/>
                </a:ln>
                <a:solidFill>
                  <a:srgbClr val="000000"/>
                </a:solidFill>
                <a:effectLst/>
                <a:latin typeface="SassoonPrimaryInfant" pitchFamily="2" charset="0"/>
              </a:rPr>
              <a:t>The children will demonstrate their gross motor skills by safely moving around spaces and obstacles both indoors and outdoors, with consideration for themselves and others.  They will demonstrate strength, balance and coordination when playing and move energetically when running jumping, dancing, hopping, skipping and climbing.</a:t>
            </a:r>
            <a:r>
              <a:rPr lang="en-GB" sz="800" kern="1400" dirty="0">
                <a:solidFill>
                  <a:srgbClr val="000000"/>
                </a:solidFill>
                <a:latin typeface="Times New Roman" panose="02020603050405020304" pitchFamily="18" charset="0"/>
              </a:rPr>
              <a:t> </a:t>
            </a:r>
            <a:r>
              <a:rPr lang="en-GB" sz="800" kern="1400" dirty="0">
                <a:ln>
                  <a:noFill/>
                </a:ln>
                <a:solidFill>
                  <a:srgbClr val="000000"/>
                </a:solidFill>
                <a:effectLst/>
                <a:latin typeface="SassoonPrimaryInfant" pitchFamily="2" charset="0"/>
              </a:rPr>
              <a:t>The children will also focus on developing their fine motor skills including holding a pencil effectively to write and draw.  They will use a range of small tools, including scissors, paint brushes and cutlery and demonstrate growing control and accuracy when drawing, mark making and creating.</a:t>
            </a:r>
            <a:endParaRPr lang="en-GB" sz="800" kern="1400" dirty="0">
              <a:ln>
                <a:noFill/>
              </a:ln>
              <a:solidFill>
                <a:srgbClr val="000000"/>
              </a:solidFill>
              <a:effectLst/>
              <a:latin typeface="Times New Roman" panose="02020603050405020304" pitchFamily="18" charset="0"/>
            </a:endParaRPr>
          </a:p>
        </p:txBody>
      </p:sp>
      <p:sp>
        <p:nvSpPr>
          <p:cNvPr id="18" name="TextBox 17">
            <a:extLst>
              <a:ext uri="{FF2B5EF4-FFF2-40B4-BE49-F238E27FC236}">
                <a16:creationId xmlns:a16="http://schemas.microsoft.com/office/drawing/2014/main" id="{B0ADA15D-8169-F985-C6BB-6A1BEE3DB2EA}"/>
              </a:ext>
            </a:extLst>
          </p:cNvPr>
          <p:cNvSpPr txBox="1"/>
          <p:nvPr/>
        </p:nvSpPr>
        <p:spPr>
          <a:xfrm>
            <a:off x="351640" y="1878637"/>
            <a:ext cx="6181168" cy="338554"/>
          </a:xfrm>
          <a:prstGeom prst="rect">
            <a:avLst/>
          </a:prstGeom>
          <a:noFill/>
        </p:spPr>
        <p:txBody>
          <a:bodyPr wrap="square" rtlCol="0">
            <a:spAutoFit/>
          </a:bodyPr>
          <a:lstStyle/>
          <a:p>
            <a:pPr algn="ctr"/>
            <a:r>
              <a:rPr lang="en-GB" sz="1600" dirty="0">
                <a:latin typeface="Aptos ExtraBold" panose="020B0004020202020204" pitchFamily="34" charset="0"/>
              </a:rPr>
              <a:t>Personal, Emotional &amp; Social Development - PSED</a:t>
            </a:r>
          </a:p>
        </p:txBody>
      </p:sp>
      <p:sp>
        <p:nvSpPr>
          <p:cNvPr id="19" name="TextBox 18">
            <a:extLst>
              <a:ext uri="{FF2B5EF4-FFF2-40B4-BE49-F238E27FC236}">
                <a16:creationId xmlns:a16="http://schemas.microsoft.com/office/drawing/2014/main" id="{16ECA923-B9D5-7792-7B59-FFCE212347E8}"/>
              </a:ext>
            </a:extLst>
          </p:cNvPr>
          <p:cNvSpPr txBox="1"/>
          <p:nvPr/>
        </p:nvSpPr>
        <p:spPr>
          <a:xfrm>
            <a:off x="450658" y="2933457"/>
            <a:ext cx="5870961" cy="338554"/>
          </a:xfrm>
          <a:prstGeom prst="rect">
            <a:avLst/>
          </a:prstGeom>
          <a:noFill/>
        </p:spPr>
        <p:txBody>
          <a:bodyPr wrap="square" rtlCol="0">
            <a:spAutoFit/>
          </a:bodyPr>
          <a:lstStyle/>
          <a:p>
            <a:pPr algn="ctr"/>
            <a:r>
              <a:rPr lang="en-GB" sz="1600" dirty="0">
                <a:latin typeface="Aptos ExtraBold" panose="020B0004020202020204" pitchFamily="34" charset="0"/>
              </a:rPr>
              <a:t>Communication &amp; Language – C&amp;L</a:t>
            </a:r>
          </a:p>
        </p:txBody>
      </p:sp>
      <p:sp>
        <p:nvSpPr>
          <p:cNvPr id="20" name="TextBox 19">
            <a:extLst>
              <a:ext uri="{FF2B5EF4-FFF2-40B4-BE49-F238E27FC236}">
                <a16:creationId xmlns:a16="http://schemas.microsoft.com/office/drawing/2014/main" id="{CCF08334-4189-5795-6A52-3DE8FBE4A285}"/>
              </a:ext>
            </a:extLst>
          </p:cNvPr>
          <p:cNvSpPr txBox="1"/>
          <p:nvPr/>
        </p:nvSpPr>
        <p:spPr>
          <a:xfrm>
            <a:off x="534610" y="4121647"/>
            <a:ext cx="5788777" cy="338554"/>
          </a:xfrm>
          <a:prstGeom prst="rect">
            <a:avLst/>
          </a:prstGeom>
          <a:noFill/>
        </p:spPr>
        <p:txBody>
          <a:bodyPr wrap="square" rtlCol="0">
            <a:spAutoFit/>
          </a:bodyPr>
          <a:lstStyle/>
          <a:p>
            <a:pPr algn="ctr"/>
            <a:r>
              <a:rPr lang="en-GB" sz="1600" dirty="0">
                <a:latin typeface="Aptos ExtraBold" panose="020B0004020202020204" pitchFamily="34" charset="0"/>
              </a:rPr>
              <a:t>Physical Development - PD</a:t>
            </a:r>
          </a:p>
        </p:txBody>
      </p:sp>
      <p:sp>
        <p:nvSpPr>
          <p:cNvPr id="21" name="TextBox 20">
            <a:extLst>
              <a:ext uri="{FF2B5EF4-FFF2-40B4-BE49-F238E27FC236}">
                <a16:creationId xmlns:a16="http://schemas.microsoft.com/office/drawing/2014/main" id="{F8B2D6C5-9C43-EF01-5105-7AA39B9BFB8F}"/>
              </a:ext>
            </a:extLst>
          </p:cNvPr>
          <p:cNvSpPr txBox="1"/>
          <p:nvPr/>
        </p:nvSpPr>
        <p:spPr>
          <a:xfrm>
            <a:off x="1127474" y="5111634"/>
            <a:ext cx="4555433" cy="338554"/>
          </a:xfrm>
          <a:prstGeom prst="rect">
            <a:avLst/>
          </a:prstGeom>
          <a:noFill/>
        </p:spPr>
        <p:txBody>
          <a:bodyPr wrap="square" rtlCol="0">
            <a:spAutoFit/>
          </a:bodyPr>
          <a:lstStyle/>
          <a:p>
            <a:pPr algn="ctr"/>
            <a:r>
              <a:rPr lang="en-GB" sz="1600" dirty="0">
                <a:latin typeface="Aptos ExtraBold" panose="020B0004020202020204" pitchFamily="34" charset="0"/>
              </a:rPr>
              <a:t>Literacy - L</a:t>
            </a:r>
          </a:p>
        </p:txBody>
      </p:sp>
      <p:sp>
        <p:nvSpPr>
          <p:cNvPr id="4" name="TextBox 3">
            <a:extLst>
              <a:ext uri="{FF2B5EF4-FFF2-40B4-BE49-F238E27FC236}">
                <a16:creationId xmlns:a16="http://schemas.microsoft.com/office/drawing/2014/main" id="{0CF7DFF2-2557-31FC-A50B-997902A0A749}"/>
              </a:ext>
            </a:extLst>
          </p:cNvPr>
          <p:cNvSpPr txBox="1"/>
          <p:nvPr/>
        </p:nvSpPr>
        <p:spPr>
          <a:xfrm>
            <a:off x="1690690" y="6535879"/>
            <a:ext cx="3429000" cy="338554"/>
          </a:xfrm>
          <a:prstGeom prst="rect">
            <a:avLst/>
          </a:prstGeom>
          <a:noFill/>
        </p:spPr>
        <p:txBody>
          <a:bodyPr wrap="square">
            <a:spAutoFit/>
          </a:bodyPr>
          <a:lstStyle/>
          <a:p>
            <a:pPr algn="ctr"/>
            <a:r>
              <a:rPr lang="en-GB" sz="1600" dirty="0">
                <a:latin typeface="Aptos ExtraBold" panose="020B0004020202020204" pitchFamily="34" charset="0"/>
              </a:rPr>
              <a:t>Mathematics - M</a:t>
            </a:r>
          </a:p>
        </p:txBody>
      </p:sp>
      <p:sp>
        <p:nvSpPr>
          <p:cNvPr id="5" name="TextBox 4">
            <a:extLst>
              <a:ext uri="{FF2B5EF4-FFF2-40B4-BE49-F238E27FC236}">
                <a16:creationId xmlns:a16="http://schemas.microsoft.com/office/drawing/2014/main" id="{54785DE9-B003-4623-7F5B-DDDE69E7879D}"/>
              </a:ext>
            </a:extLst>
          </p:cNvPr>
          <p:cNvSpPr txBox="1"/>
          <p:nvPr/>
        </p:nvSpPr>
        <p:spPr>
          <a:xfrm>
            <a:off x="351640" y="6814081"/>
            <a:ext cx="6221726" cy="707886"/>
          </a:xfrm>
          <a:custGeom>
            <a:avLst/>
            <a:gdLst>
              <a:gd name="connsiteX0" fmla="*/ 0 w 6221726"/>
              <a:gd name="connsiteY0" fmla="*/ 0 h 707886"/>
              <a:gd name="connsiteX1" fmla="*/ 629086 w 6221726"/>
              <a:gd name="connsiteY1" fmla="*/ 0 h 707886"/>
              <a:gd name="connsiteX2" fmla="*/ 1133737 w 6221726"/>
              <a:gd name="connsiteY2" fmla="*/ 0 h 707886"/>
              <a:gd name="connsiteX3" fmla="*/ 1949474 w 6221726"/>
              <a:gd name="connsiteY3" fmla="*/ 0 h 707886"/>
              <a:gd name="connsiteX4" fmla="*/ 2578560 w 6221726"/>
              <a:gd name="connsiteY4" fmla="*/ 0 h 707886"/>
              <a:gd name="connsiteX5" fmla="*/ 3207645 w 6221726"/>
              <a:gd name="connsiteY5" fmla="*/ 0 h 707886"/>
              <a:gd name="connsiteX6" fmla="*/ 4023383 w 6221726"/>
              <a:gd name="connsiteY6" fmla="*/ 0 h 707886"/>
              <a:gd name="connsiteX7" fmla="*/ 4590251 w 6221726"/>
              <a:gd name="connsiteY7" fmla="*/ 0 h 707886"/>
              <a:gd name="connsiteX8" fmla="*/ 5405989 w 6221726"/>
              <a:gd name="connsiteY8" fmla="*/ 0 h 707886"/>
              <a:gd name="connsiteX9" fmla="*/ 6221726 w 6221726"/>
              <a:gd name="connsiteY9" fmla="*/ 0 h 707886"/>
              <a:gd name="connsiteX10" fmla="*/ 6221726 w 6221726"/>
              <a:gd name="connsiteY10" fmla="*/ 353943 h 707886"/>
              <a:gd name="connsiteX11" fmla="*/ 6221726 w 6221726"/>
              <a:gd name="connsiteY11" fmla="*/ 707886 h 707886"/>
              <a:gd name="connsiteX12" fmla="*/ 5468206 w 6221726"/>
              <a:gd name="connsiteY12" fmla="*/ 707886 h 707886"/>
              <a:gd name="connsiteX13" fmla="*/ 4652468 w 6221726"/>
              <a:gd name="connsiteY13" fmla="*/ 707886 h 707886"/>
              <a:gd name="connsiteX14" fmla="*/ 3836731 w 6221726"/>
              <a:gd name="connsiteY14" fmla="*/ 707886 h 707886"/>
              <a:gd name="connsiteX15" fmla="*/ 3269863 w 6221726"/>
              <a:gd name="connsiteY15" fmla="*/ 707886 h 707886"/>
              <a:gd name="connsiteX16" fmla="*/ 2578560 w 6221726"/>
              <a:gd name="connsiteY16" fmla="*/ 707886 h 707886"/>
              <a:gd name="connsiteX17" fmla="*/ 1762822 w 6221726"/>
              <a:gd name="connsiteY17" fmla="*/ 707886 h 707886"/>
              <a:gd name="connsiteX18" fmla="*/ 1071519 w 6221726"/>
              <a:gd name="connsiteY18" fmla="*/ 707886 h 707886"/>
              <a:gd name="connsiteX19" fmla="*/ 0 w 6221726"/>
              <a:gd name="connsiteY19" fmla="*/ 707886 h 707886"/>
              <a:gd name="connsiteX20" fmla="*/ 0 w 6221726"/>
              <a:gd name="connsiteY20" fmla="*/ 368101 h 707886"/>
              <a:gd name="connsiteX21" fmla="*/ 0 w 6221726"/>
              <a:gd name="connsiteY21" fmla="*/ 0 h 7078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6221726" h="707886" extrusionOk="0">
                <a:moveTo>
                  <a:pt x="0" y="0"/>
                </a:moveTo>
                <a:cubicBezTo>
                  <a:pt x="201587" y="-17636"/>
                  <a:pt x="328245" y="20681"/>
                  <a:pt x="629086" y="0"/>
                </a:cubicBezTo>
                <a:cubicBezTo>
                  <a:pt x="929927" y="-20681"/>
                  <a:pt x="924380" y="7033"/>
                  <a:pt x="1133737" y="0"/>
                </a:cubicBezTo>
                <a:cubicBezTo>
                  <a:pt x="1343094" y="-7033"/>
                  <a:pt x="1764992" y="-14612"/>
                  <a:pt x="1949474" y="0"/>
                </a:cubicBezTo>
                <a:cubicBezTo>
                  <a:pt x="2133956" y="14612"/>
                  <a:pt x="2302250" y="26805"/>
                  <a:pt x="2578560" y="0"/>
                </a:cubicBezTo>
                <a:cubicBezTo>
                  <a:pt x="2854870" y="-26805"/>
                  <a:pt x="3071531" y="-23749"/>
                  <a:pt x="3207645" y="0"/>
                </a:cubicBezTo>
                <a:cubicBezTo>
                  <a:pt x="3343759" y="23749"/>
                  <a:pt x="3850975" y="-6130"/>
                  <a:pt x="4023383" y="0"/>
                </a:cubicBezTo>
                <a:cubicBezTo>
                  <a:pt x="4195791" y="6130"/>
                  <a:pt x="4325395" y="-21328"/>
                  <a:pt x="4590251" y="0"/>
                </a:cubicBezTo>
                <a:cubicBezTo>
                  <a:pt x="4855107" y="21328"/>
                  <a:pt x="4998852" y="39791"/>
                  <a:pt x="5405989" y="0"/>
                </a:cubicBezTo>
                <a:cubicBezTo>
                  <a:pt x="5813126" y="-39791"/>
                  <a:pt x="5978115" y="35646"/>
                  <a:pt x="6221726" y="0"/>
                </a:cubicBezTo>
                <a:cubicBezTo>
                  <a:pt x="6226013" y="161945"/>
                  <a:pt x="6223605" y="272523"/>
                  <a:pt x="6221726" y="353943"/>
                </a:cubicBezTo>
                <a:cubicBezTo>
                  <a:pt x="6219847" y="435363"/>
                  <a:pt x="6210486" y="622011"/>
                  <a:pt x="6221726" y="707886"/>
                </a:cubicBezTo>
                <a:cubicBezTo>
                  <a:pt x="6009223" y="688308"/>
                  <a:pt x="5777601" y="731480"/>
                  <a:pt x="5468206" y="707886"/>
                </a:cubicBezTo>
                <a:cubicBezTo>
                  <a:pt x="5158811" y="684292"/>
                  <a:pt x="4938460" y="687186"/>
                  <a:pt x="4652468" y="707886"/>
                </a:cubicBezTo>
                <a:cubicBezTo>
                  <a:pt x="4366476" y="728586"/>
                  <a:pt x="4200710" y="708838"/>
                  <a:pt x="3836731" y="707886"/>
                </a:cubicBezTo>
                <a:cubicBezTo>
                  <a:pt x="3472752" y="706934"/>
                  <a:pt x="3460953" y="724659"/>
                  <a:pt x="3269863" y="707886"/>
                </a:cubicBezTo>
                <a:cubicBezTo>
                  <a:pt x="3078773" y="691113"/>
                  <a:pt x="2772953" y="696141"/>
                  <a:pt x="2578560" y="707886"/>
                </a:cubicBezTo>
                <a:cubicBezTo>
                  <a:pt x="2384167" y="719631"/>
                  <a:pt x="2007900" y="693115"/>
                  <a:pt x="1762822" y="707886"/>
                </a:cubicBezTo>
                <a:cubicBezTo>
                  <a:pt x="1517744" y="722657"/>
                  <a:pt x="1264325" y="732579"/>
                  <a:pt x="1071519" y="707886"/>
                </a:cubicBezTo>
                <a:cubicBezTo>
                  <a:pt x="878713" y="683193"/>
                  <a:pt x="339672" y="744175"/>
                  <a:pt x="0" y="707886"/>
                </a:cubicBezTo>
                <a:cubicBezTo>
                  <a:pt x="10449" y="585999"/>
                  <a:pt x="3027" y="531518"/>
                  <a:pt x="0" y="368101"/>
                </a:cubicBezTo>
                <a:cubicBezTo>
                  <a:pt x="-3027" y="204684"/>
                  <a:pt x="12637" y="119984"/>
                  <a:pt x="0" y="0"/>
                </a:cubicBezTo>
                <a:close/>
              </a:path>
            </a:pathLst>
          </a:custGeom>
          <a:noFill/>
          <a:ln w="19050" cmpd="thickThin">
            <a:solidFill>
              <a:schemeClr val="tx1"/>
            </a:solidFill>
            <a:extLst>
              <a:ext uri="{C807C97D-BFC1-408E-A445-0C87EB9F89A2}">
                <ask:lineSketchStyleProps xmlns:ask="http://schemas.microsoft.com/office/drawing/2018/sketchyshapes" sd="1219033472">
                  <a:prstGeom prst="rect">
                    <a:avLst/>
                  </a:prstGeom>
                  <ask:type>
                    <ask:lineSketchFreehand/>
                  </ask:type>
                </ask:lineSketchStyleProps>
              </a:ext>
            </a:extLst>
          </a:ln>
        </p:spPr>
        <p:txBody>
          <a:bodyPr wrap="square">
            <a:spAutoFit/>
          </a:bodyPr>
          <a:lstStyle/>
          <a:p>
            <a:pPr marL="0" marR="0" indent="0" algn="l">
              <a:spcBef>
                <a:spcPts val="0"/>
              </a:spcBef>
              <a:spcAft>
                <a:spcPts val="0"/>
              </a:spcAft>
            </a:pPr>
            <a:r>
              <a:rPr lang="en-GB" sz="800" kern="1400" dirty="0">
                <a:ln>
                  <a:noFill/>
                </a:ln>
                <a:solidFill>
                  <a:srgbClr val="000000"/>
                </a:solidFill>
                <a:effectLst/>
                <a:latin typeface="SassoonPrimaryInfant" pitchFamily="2" charset="0"/>
              </a:rPr>
              <a:t>The children will be taught to have a deep understanding of numbers to 10.  They will be able to explain how the numbers up to 5 are made up e.g. 4 and 1 can make 5 but also 3 and 2 can make 5.  There will be a big emphasis on using subitising (the ability to just recognise a number of objects without counting) and they will automatically recall (without reference to rhymes, counting or other aids) number bonds up to 5 (including subtraction facts) and some number bonds to 10.  We will also teach children the doubling facts linked to these.  They will be taught to count beyond 20 by recognising the number pattern and compare sets of objects being able to explain which has more, less and the same.  </a:t>
            </a:r>
            <a:endParaRPr lang="en-GB" sz="800" kern="1400" dirty="0">
              <a:ln>
                <a:noFill/>
              </a:ln>
              <a:solidFill>
                <a:srgbClr val="000000"/>
              </a:solidFill>
              <a:effectLst/>
              <a:latin typeface="Times New Roman" panose="02020603050405020304" pitchFamily="18" charset="0"/>
            </a:endParaRPr>
          </a:p>
        </p:txBody>
      </p:sp>
      <p:sp>
        <p:nvSpPr>
          <p:cNvPr id="7" name="TextBox 6">
            <a:extLst>
              <a:ext uri="{FF2B5EF4-FFF2-40B4-BE49-F238E27FC236}">
                <a16:creationId xmlns:a16="http://schemas.microsoft.com/office/drawing/2014/main" id="{CF8625B7-8092-77B7-24DF-4DC436C2BC3E}"/>
              </a:ext>
            </a:extLst>
          </p:cNvPr>
          <p:cNvSpPr txBox="1"/>
          <p:nvPr/>
        </p:nvSpPr>
        <p:spPr>
          <a:xfrm>
            <a:off x="1690690" y="7582442"/>
            <a:ext cx="3429000" cy="338554"/>
          </a:xfrm>
          <a:prstGeom prst="rect">
            <a:avLst/>
          </a:prstGeom>
          <a:noFill/>
        </p:spPr>
        <p:txBody>
          <a:bodyPr wrap="square">
            <a:spAutoFit/>
          </a:bodyPr>
          <a:lstStyle/>
          <a:p>
            <a:pPr algn="ctr"/>
            <a:r>
              <a:rPr lang="en-GB" sz="1600" dirty="0">
                <a:latin typeface="Aptos ExtraBold" panose="020B0004020202020204" pitchFamily="34" charset="0"/>
              </a:rPr>
              <a:t>Understanding the World - UW</a:t>
            </a:r>
          </a:p>
        </p:txBody>
      </p:sp>
      <p:sp>
        <p:nvSpPr>
          <p:cNvPr id="9" name="TextBox 8">
            <a:extLst>
              <a:ext uri="{FF2B5EF4-FFF2-40B4-BE49-F238E27FC236}">
                <a16:creationId xmlns:a16="http://schemas.microsoft.com/office/drawing/2014/main" id="{CD802C06-CA5D-BDA9-36E1-CA08C4579306}"/>
              </a:ext>
            </a:extLst>
          </p:cNvPr>
          <p:cNvSpPr txBox="1"/>
          <p:nvPr/>
        </p:nvSpPr>
        <p:spPr>
          <a:xfrm>
            <a:off x="331361" y="7871808"/>
            <a:ext cx="6221726" cy="954107"/>
          </a:xfrm>
          <a:custGeom>
            <a:avLst/>
            <a:gdLst>
              <a:gd name="connsiteX0" fmla="*/ 0 w 6221726"/>
              <a:gd name="connsiteY0" fmla="*/ 0 h 954107"/>
              <a:gd name="connsiteX1" fmla="*/ 629086 w 6221726"/>
              <a:gd name="connsiteY1" fmla="*/ 0 h 954107"/>
              <a:gd name="connsiteX2" fmla="*/ 1133737 w 6221726"/>
              <a:gd name="connsiteY2" fmla="*/ 0 h 954107"/>
              <a:gd name="connsiteX3" fmla="*/ 1949474 w 6221726"/>
              <a:gd name="connsiteY3" fmla="*/ 0 h 954107"/>
              <a:gd name="connsiteX4" fmla="*/ 2578560 w 6221726"/>
              <a:gd name="connsiteY4" fmla="*/ 0 h 954107"/>
              <a:gd name="connsiteX5" fmla="*/ 3207645 w 6221726"/>
              <a:gd name="connsiteY5" fmla="*/ 0 h 954107"/>
              <a:gd name="connsiteX6" fmla="*/ 4023383 w 6221726"/>
              <a:gd name="connsiteY6" fmla="*/ 0 h 954107"/>
              <a:gd name="connsiteX7" fmla="*/ 4590251 w 6221726"/>
              <a:gd name="connsiteY7" fmla="*/ 0 h 954107"/>
              <a:gd name="connsiteX8" fmla="*/ 5405989 w 6221726"/>
              <a:gd name="connsiteY8" fmla="*/ 0 h 954107"/>
              <a:gd name="connsiteX9" fmla="*/ 6221726 w 6221726"/>
              <a:gd name="connsiteY9" fmla="*/ 0 h 954107"/>
              <a:gd name="connsiteX10" fmla="*/ 6221726 w 6221726"/>
              <a:gd name="connsiteY10" fmla="*/ 477054 h 954107"/>
              <a:gd name="connsiteX11" fmla="*/ 6221726 w 6221726"/>
              <a:gd name="connsiteY11" fmla="*/ 954107 h 954107"/>
              <a:gd name="connsiteX12" fmla="*/ 5468206 w 6221726"/>
              <a:gd name="connsiteY12" fmla="*/ 954107 h 954107"/>
              <a:gd name="connsiteX13" fmla="*/ 4652468 w 6221726"/>
              <a:gd name="connsiteY13" fmla="*/ 954107 h 954107"/>
              <a:gd name="connsiteX14" fmla="*/ 3836731 w 6221726"/>
              <a:gd name="connsiteY14" fmla="*/ 954107 h 954107"/>
              <a:gd name="connsiteX15" fmla="*/ 3269863 w 6221726"/>
              <a:gd name="connsiteY15" fmla="*/ 954107 h 954107"/>
              <a:gd name="connsiteX16" fmla="*/ 2578560 w 6221726"/>
              <a:gd name="connsiteY16" fmla="*/ 954107 h 954107"/>
              <a:gd name="connsiteX17" fmla="*/ 1762822 w 6221726"/>
              <a:gd name="connsiteY17" fmla="*/ 954107 h 954107"/>
              <a:gd name="connsiteX18" fmla="*/ 1071519 w 6221726"/>
              <a:gd name="connsiteY18" fmla="*/ 954107 h 954107"/>
              <a:gd name="connsiteX19" fmla="*/ 0 w 6221726"/>
              <a:gd name="connsiteY19" fmla="*/ 954107 h 954107"/>
              <a:gd name="connsiteX20" fmla="*/ 0 w 6221726"/>
              <a:gd name="connsiteY20" fmla="*/ 496136 h 954107"/>
              <a:gd name="connsiteX21" fmla="*/ 0 w 6221726"/>
              <a:gd name="connsiteY21" fmla="*/ 0 h 954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6221726" h="954107" extrusionOk="0">
                <a:moveTo>
                  <a:pt x="0" y="0"/>
                </a:moveTo>
                <a:cubicBezTo>
                  <a:pt x="201587" y="-17636"/>
                  <a:pt x="328245" y="20681"/>
                  <a:pt x="629086" y="0"/>
                </a:cubicBezTo>
                <a:cubicBezTo>
                  <a:pt x="929927" y="-20681"/>
                  <a:pt x="924380" y="7033"/>
                  <a:pt x="1133737" y="0"/>
                </a:cubicBezTo>
                <a:cubicBezTo>
                  <a:pt x="1343094" y="-7033"/>
                  <a:pt x="1764992" y="-14612"/>
                  <a:pt x="1949474" y="0"/>
                </a:cubicBezTo>
                <a:cubicBezTo>
                  <a:pt x="2133956" y="14612"/>
                  <a:pt x="2302250" y="26805"/>
                  <a:pt x="2578560" y="0"/>
                </a:cubicBezTo>
                <a:cubicBezTo>
                  <a:pt x="2854870" y="-26805"/>
                  <a:pt x="3071531" y="-23749"/>
                  <a:pt x="3207645" y="0"/>
                </a:cubicBezTo>
                <a:cubicBezTo>
                  <a:pt x="3343759" y="23749"/>
                  <a:pt x="3850975" y="-6130"/>
                  <a:pt x="4023383" y="0"/>
                </a:cubicBezTo>
                <a:cubicBezTo>
                  <a:pt x="4195791" y="6130"/>
                  <a:pt x="4325395" y="-21328"/>
                  <a:pt x="4590251" y="0"/>
                </a:cubicBezTo>
                <a:cubicBezTo>
                  <a:pt x="4855107" y="21328"/>
                  <a:pt x="4998852" y="39791"/>
                  <a:pt x="5405989" y="0"/>
                </a:cubicBezTo>
                <a:cubicBezTo>
                  <a:pt x="5813126" y="-39791"/>
                  <a:pt x="5978115" y="35646"/>
                  <a:pt x="6221726" y="0"/>
                </a:cubicBezTo>
                <a:cubicBezTo>
                  <a:pt x="6198021" y="209070"/>
                  <a:pt x="6241101" y="363359"/>
                  <a:pt x="6221726" y="477054"/>
                </a:cubicBezTo>
                <a:cubicBezTo>
                  <a:pt x="6202351" y="590749"/>
                  <a:pt x="6205748" y="748394"/>
                  <a:pt x="6221726" y="954107"/>
                </a:cubicBezTo>
                <a:cubicBezTo>
                  <a:pt x="6009223" y="934529"/>
                  <a:pt x="5777601" y="977701"/>
                  <a:pt x="5468206" y="954107"/>
                </a:cubicBezTo>
                <a:cubicBezTo>
                  <a:pt x="5158811" y="930513"/>
                  <a:pt x="4938460" y="933407"/>
                  <a:pt x="4652468" y="954107"/>
                </a:cubicBezTo>
                <a:cubicBezTo>
                  <a:pt x="4366476" y="974807"/>
                  <a:pt x="4200710" y="955059"/>
                  <a:pt x="3836731" y="954107"/>
                </a:cubicBezTo>
                <a:cubicBezTo>
                  <a:pt x="3472752" y="953155"/>
                  <a:pt x="3460953" y="970880"/>
                  <a:pt x="3269863" y="954107"/>
                </a:cubicBezTo>
                <a:cubicBezTo>
                  <a:pt x="3078773" y="937334"/>
                  <a:pt x="2772953" y="942362"/>
                  <a:pt x="2578560" y="954107"/>
                </a:cubicBezTo>
                <a:cubicBezTo>
                  <a:pt x="2384167" y="965852"/>
                  <a:pt x="2007900" y="939336"/>
                  <a:pt x="1762822" y="954107"/>
                </a:cubicBezTo>
                <a:cubicBezTo>
                  <a:pt x="1517744" y="968878"/>
                  <a:pt x="1264325" y="978800"/>
                  <a:pt x="1071519" y="954107"/>
                </a:cubicBezTo>
                <a:cubicBezTo>
                  <a:pt x="878713" y="929414"/>
                  <a:pt x="339672" y="990396"/>
                  <a:pt x="0" y="954107"/>
                </a:cubicBezTo>
                <a:cubicBezTo>
                  <a:pt x="21589" y="801830"/>
                  <a:pt x="8020" y="598040"/>
                  <a:pt x="0" y="496136"/>
                </a:cubicBezTo>
                <a:cubicBezTo>
                  <a:pt x="-8020" y="394232"/>
                  <a:pt x="-11308" y="173598"/>
                  <a:pt x="0" y="0"/>
                </a:cubicBezTo>
                <a:close/>
              </a:path>
            </a:pathLst>
          </a:custGeom>
          <a:noFill/>
          <a:ln w="19050" cmpd="thickThin">
            <a:solidFill>
              <a:schemeClr val="tx1"/>
            </a:solidFill>
            <a:extLst>
              <a:ext uri="{C807C97D-BFC1-408E-A445-0C87EB9F89A2}">
                <ask:lineSketchStyleProps xmlns:ask="http://schemas.microsoft.com/office/drawing/2018/sketchyshapes" sd="1219033472">
                  <a:prstGeom prst="rect">
                    <a:avLst/>
                  </a:prstGeom>
                  <ask:type>
                    <ask:lineSketchFreehand/>
                  </ask:type>
                </ask:lineSketchStyleProps>
              </a:ext>
            </a:extLst>
          </a:ln>
        </p:spPr>
        <p:txBody>
          <a:bodyPr wrap="square">
            <a:spAutoFit/>
          </a:bodyPr>
          <a:lstStyle/>
          <a:p>
            <a:pPr marL="0" marR="0" indent="0" algn="l">
              <a:spcBef>
                <a:spcPts val="0"/>
              </a:spcBef>
              <a:spcAft>
                <a:spcPts val="0"/>
              </a:spcAft>
            </a:pPr>
            <a:r>
              <a:rPr lang="en-GB" sz="800" kern="1400" dirty="0">
                <a:ln>
                  <a:noFill/>
                </a:ln>
                <a:solidFill>
                  <a:srgbClr val="000000"/>
                </a:solidFill>
                <a:effectLst/>
                <a:latin typeface="SassoonPrimaryInfant" pitchFamily="2" charset="0"/>
              </a:rPr>
              <a:t>The children will learn about, ‘Past and Present.’  They will talk about the lives of the people around them and their jobs and roles with their family.  They will begin to know some similarities and differences between things in the past and now, drawing on their experiences and what has been shared in class. They will also learn about, ‘People, Culture and Communities.’  They will discuss where they live, look at maps and through using stories know how not all places are the same.  We will focus on looking at different religions and cultures and explore how they are similar and different to our beliefs.  </a:t>
            </a:r>
            <a:r>
              <a:rPr lang="en-GB" sz="800" kern="1400" dirty="0">
                <a:solidFill>
                  <a:srgbClr val="000000"/>
                </a:solidFill>
                <a:latin typeface="SassoonPrimaryInfant" pitchFamily="2" charset="0"/>
              </a:rPr>
              <a:t>W</a:t>
            </a:r>
            <a:r>
              <a:rPr lang="en-GB" sz="800" kern="1400" dirty="0">
                <a:ln>
                  <a:noFill/>
                </a:ln>
                <a:solidFill>
                  <a:srgbClr val="000000"/>
                </a:solidFill>
                <a:effectLst/>
                <a:latin typeface="SassoonPrimaryInfant" pitchFamily="2" charset="0"/>
              </a:rPr>
              <a:t>e will use books to explore the similarities between our country and the life in other countries.  We also focus on, ‘The Natural World.’  This includes learning about plants and animals and understanding some important processes and changes in the World around them e.g. the seasons, melting and freezing, life cycles etc.</a:t>
            </a:r>
            <a:endParaRPr lang="en-GB" sz="800" kern="1400" dirty="0">
              <a:ln>
                <a:noFill/>
              </a:ln>
              <a:solidFill>
                <a:srgbClr val="000000"/>
              </a:solidFill>
              <a:effectLst/>
              <a:latin typeface="Times New Roman" panose="02020603050405020304" pitchFamily="18" charset="0"/>
            </a:endParaRPr>
          </a:p>
        </p:txBody>
      </p:sp>
      <p:sp>
        <p:nvSpPr>
          <p:cNvPr id="22" name="TextBox 21">
            <a:extLst>
              <a:ext uri="{FF2B5EF4-FFF2-40B4-BE49-F238E27FC236}">
                <a16:creationId xmlns:a16="http://schemas.microsoft.com/office/drawing/2014/main" id="{BC7B5967-1EF8-C07F-974A-C5CB28F9392A}"/>
              </a:ext>
            </a:extLst>
          </p:cNvPr>
          <p:cNvSpPr txBox="1"/>
          <p:nvPr/>
        </p:nvSpPr>
        <p:spPr>
          <a:xfrm>
            <a:off x="83821" y="8813941"/>
            <a:ext cx="6716806" cy="338554"/>
          </a:xfrm>
          <a:prstGeom prst="rect">
            <a:avLst/>
          </a:prstGeom>
          <a:noFill/>
        </p:spPr>
        <p:txBody>
          <a:bodyPr wrap="square">
            <a:spAutoFit/>
          </a:bodyPr>
          <a:lstStyle/>
          <a:p>
            <a:pPr algn="ctr"/>
            <a:r>
              <a:rPr lang="en-GB" sz="1600" dirty="0">
                <a:latin typeface="Aptos ExtraBold" panose="020B0004020202020204" pitchFamily="34" charset="0"/>
              </a:rPr>
              <a:t>Expressive Arts &amp; Design - EAD</a:t>
            </a:r>
          </a:p>
        </p:txBody>
      </p:sp>
      <p:sp>
        <p:nvSpPr>
          <p:cNvPr id="23" name="TextBox 22">
            <a:extLst>
              <a:ext uri="{FF2B5EF4-FFF2-40B4-BE49-F238E27FC236}">
                <a16:creationId xmlns:a16="http://schemas.microsoft.com/office/drawing/2014/main" id="{4249D18D-9E10-4D20-E141-73F64EDDECE9}"/>
              </a:ext>
            </a:extLst>
          </p:cNvPr>
          <p:cNvSpPr txBox="1"/>
          <p:nvPr/>
        </p:nvSpPr>
        <p:spPr>
          <a:xfrm>
            <a:off x="351640" y="9087247"/>
            <a:ext cx="6221726" cy="707886"/>
          </a:xfrm>
          <a:custGeom>
            <a:avLst/>
            <a:gdLst>
              <a:gd name="connsiteX0" fmla="*/ 0 w 6221726"/>
              <a:gd name="connsiteY0" fmla="*/ 0 h 707886"/>
              <a:gd name="connsiteX1" fmla="*/ 629086 w 6221726"/>
              <a:gd name="connsiteY1" fmla="*/ 0 h 707886"/>
              <a:gd name="connsiteX2" fmla="*/ 1133737 w 6221726"/>
              <a:gd name="connsiteY2" fmla="*/ 0 h 707886"/>
              <a:gd name="connsiteX3" fmla="*/ 1949474 w 6221726"/>
              <a:gd name="connsiteY3" fmla="*/ 0 h 707886"/>
              <a:gd name="connsiteX4" fmla="*/ 2578560 w 6221726"/>
              <a:gd name="connsiteY4" fmla="*/ 0 h 707886"/>
              <a:gd name="connsiteX5" fmla="*/ 3207645 w 6221726"/>
              <a:gd name="connsiteY5" fmla="*/ 0 h 707886"/>
              <a:gd name="connsiteX6" fmla="*/ 4023383 w 6221726"/>
              <a:gd name="connsiteY6" fmla="*/ 0 h 707886"/>
              <a:gd name="connsiteX7" fmla="*/ 4590251 w 6221726"/>
              <a:gd name="connsiteY7" fmla="*/ 0 h 707886"/>
              <a:gd name="connsiteX8" fmla="*/ 5405989 w 6221726"/>
              <a:gd name="connsiteY8" fmla="*/ 0 h 707886"/>
              <a:gd name="connsiteX9" fmla="*/ 6221726 w 6221726"/>
              <a:gd name="connsiteY9" fmla="*/ 0 h 707886"/>
              <a:gd name="connsiteX10" fmla="*/ 6221726 w 6221726"/>
              <a:gd name="connsiteY10" fmla="*/ 353943 h 707886"/>
              <a:gd name="connsiteX11" fmla="*/ 6221726 w 6221726"/>
              <a:gd name="connsiteY11" fmla="*/ 707886 h 707886"/>
              <a:gd name="connsiteX12" fmla="*/ 5468206 w 6221726"/>
              <a:gd name="connsiteY12" fmla="*/ 707886 h 707886"/>
              <a:gd name="connsiteX13" fmla="*/ 4652468 w 6221726"/>
              <a:gd name="connsiteY13" fmla="*/ 707886 h 707886"/>
              <a:gd name="connsiteX14" fmla="*/ 3836731 w 6221726"/>
              <a:gd name="connsiteY14" fmla="*/ 707886 h 707886"/>
              <a:gd name="connsiteX15" fmla="*/ 3269863 w 6221726"/>
              <a:gd name="connsiteY15" fmla="*/ 707886 h 707886"/>
              <a:gd name="connsiteX16" fmla="*/ 2578560 w 6221726"/>
              <a:gd name="connsiteY16" fmla="*/ 707886 h 707886"/>
              <a:gd name="connsiteX17" fmla="*/ 1762822 w 6221726"/>
              <a:gd name="connsiteY17" fmla="*/ 707886 h 707886"/>
              <a:gd name="connsiteX18" fmla="*/ 1071519 w 6221726"/>
              <a:gd name="connsiteY18" fmla="*/ 707886 h 707886"/>
              <a:gd name="connsiteX19" fmla="*/ 0 w 6221726"/>
              <a:gd name="connsiteY19" fmla="*/ 707886 h 707886"/>
              <a:gd name="connsiteX20" fmla="*/ 0 w 6221726"/>
              <a:gd name="connsiteY20" fmla="*/ 368101 h 707886"/>
              <a:gd name="connsiteX21" fmla="*/ 0 w 6221726"/>
              <a:gd name="connsiteY21" fmla="*/ 0 h 7078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6221726" h="707886" extrusionOk="0">
                <a:moveTo>
                  <a:pt x="0" y="0"/>
                </a:moveTo>
                <a:cubicBezTo>
                  <a:pt x="201587" y="-17636"/>
                  <a:pt x="328245" y="20681"/>
                  <a:pt x="629086" y="0"/>
                </a:cubicBezTo>
                <a:cubicBezTo>
                  <a:pt x="929927" y="-20681"/>
                  <a:pt x="924380" y="7033"/>
                  <a:pt x="1133737" y="0"/>
                </a:cubicBezTo>
                <a:cubicBezTo>
                  <a:pt x="1343094" y="-7033"/>
                  <a:pt x="1764992" y="-14612"/>
                  <a:pt x="1949474" y="0"/>
                </a:cubicBezTo>
                <a:cubicBezTo>
                  <a:pt x="2133956" y="14612"/>
                  <a:pt x="2302250" y="26805"/>
                  <a:pt x="2578560" y="0"/>
                </a:cubicBezTo>
                <a:cubicBezTo>
                  <a:pt x="2854870" y="-26805"/>
                  <a:pt x="3071531" y="-23749"/>
                  <a:pt x="3207645" y="0"/>
                </a:cubicBezTo>
                <a:cubicBezTo>
                  <a:pt x="3343759" y="23749"/>
                  <a:pt x="3850975" y="-6130"/>
                  <a:pt x="4023383" y="0"/>
                </a:cubicBezTo>
                <a:cubicBezTo>
                  <a:pt x="4195791" y="6130"/>
                  <a:pt x="4325395" y="-21328"/>
                  <a:pt x="4590251" y="0"/>
                </a:cubicBezTo>
                <a:cubicBezTo>
                  <a:pt x="4855107" y="21328"/>
                  <a:pt x="4998852" y="39791"/>
                  <a:pt x="5405989" y="0"/>
                </a:cubicBezTo>
                <a:cubicBezTo>
                  <a:pt x="5813126" y="-39791"/>
                  <a:pt x="5978115" y="35646"/>
                  <a:pt x="6221726" y="0"/>
                </a:cubicBezTo>
                <a:cubicBezTo>
                  <a:pt x="6226013" y="161945"/>
                  <a:pt x="6223605" y="272523"/>
                  <a:pt x="6221726" y="353943"/>
                </a:cubicBezTo>
                <a:cubicBezTo>
                  <a:pt x="6219847" y="435363"/>
                  <a:pt x="6210486" y="622011"/>
                  <a:pt x="6221726" y="707886"/>
                </a:cubicBezTo>
                <a:cubicBezTo>
                  <a:pt x="6009223" y="688308"/>
                  <a:pt x="5777601" y="731480"/>
                  <a:pt x="5468206" y="707886"/>
                </a:cubicBezTo>
                <a:cubicBezTo>
                  <a:pt x="5158811" y="684292"/>
                  <a:pt x="4938460" y="687186"/>
                  <a:pt x="4652468" y="707886"/>
                </a:cubicBezTo>
                <a:cubicBezTo>
                  <a:pt x="4366476" y="728586"/>
                  <a:pt x="4200710" y="708838"/>
                  <a:pt x="3836731" y="707886"/>
                </a:cubicBezTo>
                <a:cubicBezTo>
                  <a:pt x="3472752" y="706934"/>
                  <a:pt x="3460953" y="724659"/>
                  <a:pt x="3269863" y="707886"/>
                </a:cubicBezTo>
                <a:cubicBezTo>
                  <a:pt x="3078773" y="691113"/>
                  <a:pt x="2772953" y="696141"/>
                  <a:pt x="2578560" y="707886"/>
                </a:cubicBezTo>
                <a:cubicBezTo>
                  <a:pt x="2384167" y="719631"/>
                  <a:pt x="2007900" y="693115"/>
                  <a:pt x="1762822" y="707886"/>
                </a:cubicBezTo>
                <a:cubicBezTo>
                  <a:pt x="1517744" y="722657"/>
                  <a:pt x="1264325" y="732579"/>
                  <a:pt x="1071519" y="707886"/>
                </a:cubicBezTo>
                <a:cubicBezTo>
                  <a:pt x="878713" y="683193"/>
                  <a:pt x="339672" y="744175"/>
                  <a:pt x="0" y="707886"/>
                </a:cubicBezTo>
                <a:cubicBezTo>
                  <a:pt x="10449" y="585999"/>
                  <a:pt x="3027" y="531518"/>
                  <a:pt x="0" y="368101"/>
                </a:cubicBezTo>
                <a:cubicBezTo>
                  <a:pt x="-3027" y="204684"/>
                  <a:pt x="12637" y="119984"/>
                  <a:pt x="0" y="0"/>
                </a:cubicBezTo>
                <a:close/>
              </a:path>
            </a:pathLst>
          </a:custGeom>
          <a:noFill/>
          <a:ln w="19050" cmpd="thickThin">
            <a:solidFill>
              <a:schemeClr val="tx1"/>
            </a:solidFill>
            <a:extLst>
              <a:ext uri="{C807C97D-BFC1-408E-A445-0C87EB9F89A2}">
                <ask:lineSketchStyleProps xmlns:ask="http://schemas.microsoft.com/office/drawing/2018/sketchyshapes" sd="1219033472">
                  <a:prstGeom prst="rect">
                    <a:avLst/>
                  </a:prstGeom>
                  <ask:type>
                    <ask:lineSketchFreehand/>
                  </ask:type>
                </ask:lineSketchStyleProps>
              </a:ext>
            </a:extLst>
          </a:ln>
        </p:spPr>
        <p:txBody>
          <a:bodyPr wrap="square">
            <a:spAutoFit/>
          </a:bodyPr>
          <a:lstStyle/>
          <a:p>
            <a:pPr marL="0" marR="0" indent="0" algn="l">
              <a:spcBef>
                <a:spcPts val="0"/>
              </a:spcBef>
              <a:spcAft>
                <a:spcPts val="0"/>
              </a:spcAft>
            </a:pPr>
            <a:r>
              <a:rPr lang="en-GB" sz="800" kern="1400" dirty="0">
                <a:ln>
                  <a:noFill/>
                </a:ln>
                <a:solidFill>
                  <a:srgbClr val="000000"/>
                </a:solidFill>
                <a:effectLst/>
                <a:latin typeface="SassoonPrimaryInfant" pitchFamily="2" charset="0"/>
              </a:rPr>
              <a:t>Children will </a:t>
            </a:r>
            <a:r>
              <a:rPr lang="en-GB" sz="800" kern="1400">
                <a:ln>
                  <a:noFill/>
                </a:ln>
                <a:solidFill>
                  <a:srgbClr val="000000"/>
                </a:solidFill>
                <a:effectLst/>
                <a:latin typeface="SassoonPrimaryInfant" pitchFamily="2" charset="0"/>
              </a:rPr>
              <a:t>be use </a:t>
            </a:r>
            <a:r>
              <a:rPr lang="en-GB" sz="800" kern="1400" dirty="0">
                <a:ln>
                  <a:noFill/>
                </a:ln>
                <a:solidFill>
                  <a:srgbClr val="000000"/>
                </a:solidFill>
                <a:effectLst/>
                <a:latin typeface="SassoonPrimaryInfant" pitchFamily="2" charset="0"/>
              </a:rPr>
              <a:t>their imagination in art, design, music, dance, stories and role-play.   They will safely use and explore a variety of materials, tools and techniques, experimenting with colour, design, texture, form and function and share their creations.  The children will make their own props using a range of materials when role playing characters in narratives and stories.  They will invent, change and retell stories they’ve heard with peers and their teacher.  The children will also have the opportunity to sing a range of well-known nursery rhymes and songs.  Finally, we will perform songs, rhymes, poems and stories with others, and – when appropriate try to move in time with music.</a:t>
            </a:r>
            <a:r>
              <a:rPr lang="en-GB" sz="800" kern="1400" dirty="0">
                <a:ln>
                  <a:noFill/>
                </a:ln>
                <a:solidFill>
                  <a:srgbClr val="000000"/>
                </a:solidFill>
                <a:effectLst/>
                <a:latin typeface="Times New Roman" panose="02020603050405020304" pitchFamily="18" charset="0"/>
              </a:rPr>
              <a:t> </a:t>
            </a:r>
          </a:p>
        </p:txBody>
      </p:sp>
    </p:spTree>
    <p:extLst>
      <p:ext uri="{BB962C8B-B14F-4D97-AF65-F5344CB8AC3E}">
        <p14:creationId xmlns:p14="http://schemas.microsoft.com/office/powerpoint/2010/main" val="416432925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Penpals">
      <a:majorFont>
        <a:latin typeface="Sassoon Penpals"/>
        <a:ea typeface=""/>
        <a:cs typeface=""/>
      </a:majorFont>
      <a:minorFont>
        <a:latin typeface="Sassoon Penpals"/>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4 Portrait" id="{C30EEFD6-C789-47EC-94A3-1772C2AE4350}" vid="{FED2577B-482A-4E4A-931C-AAB337DCFC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bf8e698f-f588-441f-ba4f-ce918e962eb8">
      <Terms xmlns="http://schemas.microsoft.com/office/infopath/2007/PartnerControls"/>
    </lcf76f155ced4ddcb4097134ff3c332f>
    <DateandTime xmlns="bf8e698f-f588-441f-ba4f-ce918e962eb8" xsi:nil="true"/>
    <TaxCatchAll xmlns="4f5d8c3a-2751-4682-b268-54e77d07912a"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FFF4CC65428CD9498EF943C2A8E4A992" ma:contentTypeVersion="22" ma:contentTypeDescription="Create a new document." ma:contentTypeScope="" ma:versionID="bad381cf53c96c0123dfa11b4caa56a8">
  <xsd:schema xmlns:xsd="http://www.w3.org/2001/XMLSchema" xmlns:xs="http://www.w3.org/2001/XMLSchema" xmlns:p="http://schemas.microsoft.com/office/2006/metadata/properties" xmlns:ns2="bf8e698f-f588-441f-ba4f-ce918e962eb8" xmlns:ns3="4f5d8c3a-2751-4682-b268-54e77d07912a" targetNamespace="http://schemas.microsoft.com/office/2006/metadata/properties" ma:root="true" ma:fieldsID="3cc89f931ab727177d1f93c4f780f4a9" ns2:_="" ns3:_="">
    <xsd:import namespace="bf8e698f-f588-441f-ba4f-ce918e962eb8"/>
    <xsd:import namespace="4f5d8c3a-2751-4682-b268-54e77d07912a"/>
    <xsd:element name="properties">
      <xsd:complexType>
        <xsd:sequence>
          <xsd:element name="documentManagement">
            <xsd:complexType>
              <xsd:all>
                <xsd:element ref="ns2:DateandTime" minOccurs="0"/>
                <xsd:element ref="ns3:SharedWithUsers" minOccurs="0"/>
                <xsd:element ref="ns3:SharedWithDetails" minOccurs="0"/>
                <xsd:element ref="ns2:MediaServiceMetadata" minOccurs="0"/>
                <xsd:element ref="ns2:MediaServiceFastMetadata" minOccurs="0"/>
                <xsd:element ref="ns2:MediaServiceDateTaken" minOccurs="0"/>
                <xsd:element ref="ns2:MediaServiceObjectDetectorVersions" minOccurs="0"/>
                <xsd:element ref="ns2:MediaLengthInSeconds" minOccurs="0"/>
                <xsd:element ref="ns2:MediaServiceLocation" minOccurs="0"/>
                <xsd:element ref="ns2:MediaServiceGenerationTime" minOccurs="0"/>
                <xsd:element ref="ns2:MediaServiceEventHashCode" minOccurs="0"/>
                <xsd:element ref="ns2:lcf76f155ced4ddcb4097134ff3c332f" minOccurs="0"/>
                <xsd:element ref="ns3:TaxCatchAll" minOccurs="0"/>
                <xsd:element ref="ns2:MediaServiceOCR"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f8e698f-f588-441f-ba4f-ce918e962eb8" elementFormDefault="qualified">
    <xsd:import namespace="http://schemas.microsoft.com/office/2006/documentManagement/types"/>
    <xsd:import namespace="http://schemas.microsoft.com/office/infopath/2007/PartnerControls"/>
    <xsd:element name="DateandTime" ma:index="5" nillable="true" ma:displayName="Date and Time" ma:format="DateTime" ma:internalName="DateandTime" ma:readOnly="false">
      <xsd:simpleType>
        <xsd:restriction base="dms:DateTime"/>
      </xsd:simple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dexed="true" ma:internalName="MediaServiceDateTaken" ma:readOnly="true">
      <xsd:simpleType>
        <xsd:restriction base="dms:Text"/>
      </xsd:simpleType>
    </xsd:element>
    <xsd:element name="MediaServiceObjectDetectorVersions" ma:index="14" nillable="true" ma:displayName="MediaServiceObjectDetectorVersions" ma:hidden="true" ma:indexed="true" ma:internalName="MediaServiceObjectDetectorVersions"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Location" ma:index="16" nillable="true" ma:displayName="Location" ma:indexed="true" ma:internalName="MediaServiceLocation"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e98eca7b-0660-4bf5-9a46-b31b4b7811f0"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element name="MediaServiceSearchProperties" ma:index="23" nillable="true" ma:displayName="MediaServiceSearchProperties" ma:hidden="true" ma:internalName="MediaServiceSearchProperties" ma:readOnly="true">
      <xsd:simpleType>
        <xsd:restriction base="dms:Note"/>
      </xsd:simpleType>
    </xsd:element>
    <xsd:element name="MediaServiceBillingMetadata" ma:index="24"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f5d8c3a-2751-4682-b268-54e77d07912a" elementFormDefault="qualified">
    <xsd:import namespace="http://schemas.microsoft.com/office/2006/documentManagement/types"/>
    <xsd:import namespace="http://schemas.microsoft.com/office/infopath/2007/PartnerControls"/>
    <xsd:element name="SharedWithUsers" ma:index="9" nillable="true" ma:displayName="Shared With" ma:SearchPeopleOnly="false" ma:SharePointGroup="0" ma:internalName="SharedWithUsers" ma:readOnly="true" ma:showField="ImnNam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0"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93cf53e8-d175-428b-acd8-555ccf8bb442}" ma:internalName="TaxCatchAll" ma:showField="CatchAllData" ma:web="4f5d8c3a-2751-4682-b268-54e77d07912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6"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6114C7B-DFEB-4B30-BE29-0D5543049CA8}">
  <ds:schemaRefs>
    <ds:schemaRef ds:uri="http://schemas.microsoft.com/office/2006/metadata/properties"/>
    <ds:schemaRef ds:uri="http://schemas.microsoft.com/office/infopath/2007/PartnerControls"/>
    <ds:schemaRef ds:uri="bf8e698f-f588-441f-ba4f-ce918e962eb8"/>
    <ds:schemaRef ds:uri="4f5d8c3a-2751-4682-b268-54e77d07912a"/>
  </ds:schemaRefs>
</ds:datastoreItem>
</file>

<file path=customXml/itemProps2.xml><?xml version="1.0" encoding="utf-8"?>
<ds:datastoreItem xmlns:ds="http://schemas.openxmlformats.org/officeDocument/2006/customXml" ds:itemID="{48A87854-3145-4111-9A39-2A5281E6C3E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f8e698f-f588-441f-ba4f-ce918e962eb8"/>
    <ds:schemaRef ds:uri="4f5d8c3a-2751-4682-b268-54e77d07912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935AF58-2F65-4ACA-BEC3-4B0C750B02C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A4 Portrait</Template>
  <TotalTime>98</TotalTime>
  <Words>1177</Words>
  <Application>Microsoft Office PowerPoint</Application>
  <PresentationFormat>A4 Paper (210x297 mm)</PresentationFormat>
  <Paragraphs>18</Paragraphs>
  <Slides>1</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vt:i4>
      </vt:variant>
    </vt:vector>
  </HeadingPairs>
  <TitlesOfParts>
    <vt:vector size="9" baseType="lpstr">
      <vt:lpstr>Aptos ExtraBold</vt:lpstr>
      <vt:lpstr>Arial</vt:lpstr>
      <vt:lpstr>Baguet Script</vt:lpstr>
      <vt:lpstr>Modern Love Grunge</vt:lpstr>
      <vt:lpstr>Sassoon Penpals</vt:lpstr>
      <vt:lpstr>SassoonPrimaryInfant</vt:lpstr>
      <vt:lpstr>Times New Roman</vt:lpstr>
      <vt:lpstr>Office Theme</vt:lpstr>
      <vt:lpstr>PowerPoint Presentation</vt:lpstr>
    </vt:vector>
  </TitlesOfParts>
  <Company>Shropshire ICT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James Berry</dc:creator>
  <cp:lastModifiedBy>Emma Miller</cp:lastModifiedBy>
  <cp:revision>3</cp:revision>
  <dcterms:created xsi:type="dcterms:W3CDTF">2026-04-11T12:12:27Z</dcterms:created>
  <dcterms:modified xsi:type="dcterms:W3CDTF">2026-08-22T14:04:25Z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0x010100FFF4CC65428CD9498EF943C2A8E4A992</vt:lpwstr>
  </property>
  <property fmtid="{D5CDD505-2E9C-101B-9397-08002B2CF9AE}" pid="3" name="MediaServiceImageTags">
    <vt:lpwstr/>
  </property>
</Properties>
</file>