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6858000" cy="9906000" type="A4"/>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855E98-ADFD-31F5-FFA7-B426BC0AA9BA}" v="207" dt="2026-08-01T11:24:07.3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7" d="100"/>
          <a:sy n="57" d="100"/>
        </p:scale>
        <p:origin x="2630" y="67"/>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y Smith" userId="4e733bcf-a05e-4aac-aa3b-d3f583e9ce72" providerId="ADAL" clId="{D4A892CC-8A46-4463-BF1B-4A5B20AFE06C}"/>
    <pc:docChg chg="custSel modSld">
      <pc:chgData name="Mary Smith" userId="4e733bcf-a05e-4aac-aa3b-d3f583e9ce72" providerId="ADAL" clId="{D4A892CC-8A46-4463-BF1B-4A5B20AFE06C}" dt="2026-07-30T14:07:11.740" v="483" actId="20577"/>
      <pc:docMkLst>
        <pc:docMk/>
      </pc:docMkLst>
      <pc:sldChg chg="modSp mod">
        <pc:chgData name="Mary Smith" userId="4e733bcf-a05e-4aac-aa3b-d3f583e9ce72" providerId="ADAL" clId="{D4A892CC-8A46-4463-BF1B-4A5B20AFE06C}" dt="2026-07-30T14:07:11.740" v="483" actId="20577"/>
        <pc:sldMkLst>
          <pc:docMk/>
          <pc:sldMk cId="4164329254" sldId="256"/>
        </pc:sldMkLst>
        <pc:spChg chg="mod">
          <ac:chgData name="Mary Smith" userId="4e733bcf-a05e-4aac-aa3b-d3f583e9ce72" providerId="ADAL" clId="{D4A892CC-8A46-4463-BF1B-4A5B20AFE06C}" dt="2026-07-30T12:49:25.286" v="22" actId="20577"/>
          <ac:spMkLst>
            <pc:docMk/>
            <pc:sldMk cId="4164329254" sldId="256"/>
            <ac:spMk id="3" creationId="{FFD486A3-55C9-9504-0A85-DCFD1724C66F}"/>
          </ac:spMkLst>
        </pc:spChg>
        <pc:spChg chg="mod">
          <ac:chgData name="Mary Smith" userId="4e733bcf-a05e-4aac-aa3b-d3f583e9ce72" providerId="ADAL" clId="{D4A892CC-8A46-4463-BF1B-4A5B20AFE06C}" dt="2026-07-30T12:49:44.011" v="70" actId="404"/>
          <ac:spMkLst>
            <pc:docMk/>
            <pc:sldMk cId="4164329254" sldId="256"/>
            <ac:spMk id="10" creationId="{3BA32EE9-07E1-4D38-5155-191343CE413B}"/>
          </ac:spMkLst>
        </pc:spChg>
        <pc:spChg chg="mod">
          <ac:chgData name="Mary Smith" userId="4e733bcf-a05e-4aac-aa3b-d3f583e9ce72" providerId="ADAL" clId="{D4A892CC-8A46-4463-BF1B-4A5B20AFE06C}" dt="2026-07-30T12:52:48.240" v="91" actId="255"/>
          <ac:spMkLst>
            <pc:docMk/>
            <pc:sldMk cId="4164329254" sldId="256"/>
            <ac:spMk id="13" creationId="{B1E75F21-D944-D0A9-3C1A-8ADDE3C60463}"/>
          </ac:spMkLst>
        </pc:spChg>
        <pc:spChg chg="mod">
          <ac:chgData name="Mary Smith" userId="4e733bcf-a05e-4aac-aa3b-d3f583e9ce72" providerId="ADAL" clId="{D4A892CC-8A46-4463-BF1B-4A5B20AFE06C}" dt="2026-07-30T12:53:03.281" v="93" actId="120"/>
          <ac:spMkLst>
            <pc:docMk/>
            <pc:sldMk cId="4164329254" sldId="256"/>
            <ac:spMk id="14" creationId="{E2BF97D7-C780-6821-08A3-DF4AA4EF4984}"/>
          </ac:spMkLst>
        </pc:spChg>
        <pc:spChg chg="mod">
          <ac:chgData name="Mary Smith" userId="4e733bcf-a05e-4aac-aa3b-d3f583e9ce72" providerId="ADAL" clId="{D4A892CC-8A46-4463-BF1B-4A5B20AFE06C}" dt="2026-07-30T12:53:10.594" v="94" actId="1076"/>
          <ac:spMkLst>
            <pc:docMk/>
            <pc:sldMk cId="4164329254" sldId="256"/>
            <ac:spMk id="15" creationId="{31D7E401-E95F-C465-E657-782234825E45}"/>
          </ac:spMkLst>
        </pc:spChg>
        <pc:spChg chg="mod">
          <ac:chgData name="Mary Smith" userId="4e733bcf-a05e-4aac-aa3b-d3f583e9ce72" providerId="ADAL" clId="{D4A892CC-8A46-4463-BF1B-4A5B20AFE06C}" dt="2026-07-30T12:51:43.153" v="82" actId="1076"/>
          <ac:spMkLst>
            <pc:docMk/>
            <pc:sldMk cId="4164329254" sldId="256"/>
            <ac:spMk id="16" creationId="{FD7058C9-E1EF-CA28-379E-DE76BE30A8AA}"/>
          </ac:spMkLst>
        </pc:spChg>
        <pc:spChg chg="mod">
          <ac:chgData name="Mary Smith" userId="4e733bcf-a05e-4aac-aa3b-d3f583e9ce72" providerId="ADAL" clId="{D4A892CC-8A46-4463-BF1B-4A5B20AFE06C}" dt="2026-07-30T14:07:11.740" v="483" actId="20577"/>
          <ac:spMkLst>
            <pc:docMk/>
            <pc:sldMk cId="4164329254" sldId="256"/>
            <ac:spMk id="17" creationId="{0DBE37EB-2A4A-4339-B1AF-F9E00D2D942C}"/>
          </ac:spMkLst>
        </pc:spChg>
        <pc:spChg chg="mod">
          <ac:chgData name="Mary Smith" userId="4e733bcf-a05e-4aac-aa3b-d3f583e9ce72" providerId="ADAL" clId="{D4A892CC-8A46-4463-BF1B-4A5B20AFE06C}" dt="2026-07-30T12:52:31.350" v="90" actId="1076"/>
          <ac:spMkLst>
            <pc:docMk/>
            <pc:sldMk cId="4164329254" sldId="256"/>
            <ac:spMk id="18" creationId="{B0ADA15D-8169-F985-C6BB-6A1BEE3DB2EA}"/>
          </ac:spMkLst>
        </pc:spChg>
      </pc:sldChg>
    </pc:docChg>
  </pc:docChgLst>
  <pc:docChgLst>
    <pc:chgData name="Jenny Firkins" userId="S::firkins.j@meadows.shropshire.sch.uk::fd2bced4-b768-4464-a050-9ae91f8b3481" providerId="AD" clId="Web-{25855E98-ADFD-31F5-FFA7-B426BC0AA9BA}"/>
    <pc:docChg chg="modSld">
      <pc:chgData name="Jenny Firkins" userId="S::firkins.j@meadows.shropshire.sch.uk::fd2bced4-b768-4464-a050-9ae91f8b3481" providerId="AD" clId="Web-{25855E98-ADFD-31F5-FFA7-B426BC0AA9BA}" dt="2026-08-01T11:24:06.208" v="137" actId="20577"/>
      <pc:docMkLst>
        <pc:docMk/>
      </pc:docMkLst>
      <pc:sldChg chg="modSp">
        <pc:chgData name="Jenny Firkins" userId="S::firkins.j@meadows.shropshire.sch.uk::fd2bced4-b768-4464-a050-9ae91f8b3481" providerId="AD" clId="Web-{25855E98-ADFD-31F5-FFA7-B426BC0AA9BA}" dt="2026-08-01T11:24:06.208" v="137" actId="20577"/>
        <pc:sldMkLst>
          <pc:docMk/>
          <pc:sldMk cId="4164329254" sldId="256"/>
        </pc:sldMkLst>
        <pc:spChg chg="mod">
          <ac:chgData name="Jenny Firkins" userId="S::firkins.j@meadows.shropshire.sch.uk::fd2bced4-b768-4464-a050-9ae91f8b3481" providerId="AD" clId="Web-{25855E98-ADFD-31F5-FFA7-B426BC0AA9BA}" dt="2026-08-01T11:16:18.535" v="24" actId="1076"/>
          <ac:spMkLst>
            <pc:docMk/>
            <pc:sldMk cId="4164329254" sldId="256"/>
            <ac:spMk id="3" creationId="{FFD486A3-55C9-9504-0A85-DCFD1724C66F}"/>
          </ac:spMkLst>
        </pc:spChg>
        <pc:spChg chg="mod">
          <ac:chgData name="Jenny Firkins" userId="S::firkins.j@meadows.shropshire.sch.uk::fd2bced4-b768-4464-a050-9ae91f8b3481" providerId="AD" clId="Web-{25855E98-ADFD-31F5-FFA7-B426BC0AA9BA}" dt="2026-08-01T11:16:24.426" v="25" actId="1076"/>
          <ac:spMkLst>
            <pc:docMk/>
            <pc:sldMk cId="4164329254" sldId="256"/>
            <ac:spMk id="10" creationId="{3BA32EE9-07E1-4D38-5155-191343CE413B}"/>
          </ac:spMkLst>
        </pc:spChg>
        <pc:spChg chg="mod">
          <ac:chgData name="Jenny Firkins" userId="S::firkins.j@meadows.shropshire.sch.uk::fd2bced4-b768-4464-a050-9ae91f8b3481" providerId="AD" clId="Web-{25855E98-ADFD-31F5-FFA7-B426BC0AA9BA}" dt="2026-08-01T11:16:32.301" v="29" actId="20577"/>
          <ac:spMkLst>
            <pc:docMk/>
            <pc:sldMk cId="4164329254" sldId="256"/>
            <ac:spMk id="11" creationId="{48621589-709A-9620-DF70-BBF189CF5127}"/>
          </ac:spMkLst>
        </pc:spChg>
        <pc:spChg chg="mod">
          <ac:chgData name="Jenny Firkins" userId="S::firkins.j@meadows.shropshire.sch.uk::fd2bced4-b768-4464-a050-9ae91f8b3481" providerId="AD" clId="Web-{25855E98-ADFD-31F5-FFA7-B426BC0AA9BA}" dt="2026-08-01T11:16:47.708" v="34" actId="20577"/>
          <ac:spMkLst>
            <pc:docMk/>
            <pc:sldMk cId="4164329254" sldId="256"/>
            <ac:spMk id="13" creationId="{B1E75F21-D944-D0A9-3C1A-8ADDE3C60463}"/>
          </ac:spMkLst>
        </pc:spChg>
        <pc:spChg chg="mod">
          <ac:chgData name="Jenny Firkins" userId="S::firkins.j@meadows.shropshire.sch.uk::fd2bced4-b768-4464-a050-9ae91f8b3481" providerId="AD" clId="Web-{25855E98-ADFD-31F5-FFA7-B426BC0AA9BA}" dt="2026-08-01T11:24:06.208" v="137" actId="20577"/>
          <ac:spMkLst>
            <pc:docMk/>
            <pc:sldMk cId="4164329254" sldId="256"/>
            <ac:spMk id="14" creationId="{E2BF97D7-C780-6821-08A3-DF4AA4EF4984}"/>
          </ac:spMkLst>
        </pc:spChg>
        <pc:spChg chg="mod">
          <ac:chgData name="Jenny Firkins" userId="S::firkins.j@meadows.shropshire.sch.uk::fd2bced4-b768-4464-a050-9ae91f8b3481" providerId="AD" clId="Web-{25855E98-ADFD-31F5-FFA7-B426BC0AA9BA}" dt="2026-08-01T11:19:20.542" v="71" actId="20577"/>
          <ac:spMkLst>
            <pc:docMk/>
            <pc:sldMk cId="4164329254" sldId="256"/>
            <ac:spMk id="15" creationId="{31D7E401-E95F-C465-E657-782234825E45}"/>
          </ac:spMkLst>
        </pc:spChg>
        <pc:spChg chg="mod">
          <ac:chgData name="Jenny Firkins" userId="S::firkins.j@meadows.shropshire.sch.uk::fd2bced4-b768-4464-a050-9ae91f8b3481" providerId="AD" clId="Web-{25855E98-ADFD-31F5-FFA7-B426BC0AA9BA}" dt="2026-08-01T11:23:55.130" v="136" actId="20577"/>
          <ac:spMkLst>
            <pc:docMk/>
            <pc:sldMk cId="4164329254" sldId="256"/>
            <ac:spMk id="16" creationId="{FD7058C9-E1EF-CA28-379E-DE76BE30A8AA}"/>
          </ac:spMkLst>
        </pc:spChg>
        <pc:spChg chg="mod">
          <ac:chgData name="Jenny Firkins" userId="S::firkins.j@meadows.shropshire.sch.uk::fd2bced4-b768-4464-a050-9ae91f8b3481" providerId="AD" clId="Web-{25855E98-ADFD-31F5-FFA7-B426BC0AA9BA}" dt="2026-08-01T11:19:46.215" v="75" actId="1076"/>
          <ac:spMkLst>
            <pc:docMk/>
            <pc:sldMk cId="4164329254" sldId="256"/>
            <ac:spMk id="17" creationId="{0DBE37EB-2A4A-4339-B1AF-F9E00D2D942C}"/>
          </ac:spMkLst>
        </pc:spChg>
        <pc:spChg chg="mod">
          <ac:chgData name="Jenny Firkins" userId="S::firkins.j@meadows.shropshire.sch.uk::fd2bced4-b768-4464-a050-9ae91f8b3481" providerId="AD" clId="Web-{25855E98-ADFD-31F5-FFA7-B426BC0AA9BA}" dt="2026-08-01T11:17:06.209" v="39" actId="1076"/>
          <ac:spMkLst>
            <pc:docMk/>
            <pc:sldMk cId="4164329254" sldId="256"/>
            <ac:spMk id="18" creationId="{B0ADA15D-8169-F985-C6BB-6A1BEE3DB2EA}"/>
          </ac:spMkLst>
        </pc:spChg>
        <pc:spChg chg="mod">
          <ac:chgData name="Jenny Firkins" userId="S::firkins.j@meadows.shropshire.sch.uk::fd2bced4-b768-4464-a050-9ae91f8b3481" providerId="AD" clId="Web-{25855E98-ADFD-31F5-FFA7-B426BC0AA9BA}" dt="2026-08-01T11:17:39.132" v="50" actId="1076"/>
          <ac:spMkLst>
            <pc:docMk/>
            <pc:sldMk cId="4164329254" sldId="256"/>
            <ac:spMk id="19" creationId="{16ECA923-B9D5-7792-7B59-FFCE212347E8}"/>
          </ac:spMkLst>
        </pc:spChg>
        <pc:spChg chg="mod">
          <ac:chgData name="Jenny Firkins" userId="S::firkins.j@meadows.shropshire.sch.uk::fd2bced4-b768-4464-a050-9ae91f8b3481" providerId="AD" clId="Web-{25855E98-ADFD-31F5-FFA7-B426BC0AA9BA}" dt="2026-08-01T11:19:43.449" v="74" actId="1076"/>
          <ac:spMkLst>
            <pc:docMk/>
            <pc:sldMk cId="4164329254" sldId="256"/>
            <ac:spMk id="20" creationId="{CCF08334-4189-5795-6A52-3DE8FBE4A285}"/>
          </ac:spMkLst>
        </pc:spChg>
        <pc:spChg chg="mod">
          <ac:chgData name="Jenny Firkins" userId="S::firkins.j@meadows.shropshire.sch.uk::fd2bced4-b768-4464-a050-9ae91f8b3481" providerId="AD" clId="Web-{25855E98-ADFD-31F5-FFA7-B426BC0AA9BA}" dt="2026-08-01T11:19:54.512" v="81" actId="1076"/>
          <ac:spMkLst>
            <pc:docMk/>
            <pc:sldMk cId="4164329254" sldId="256"/>
            <ac:spMk id="21" creationId="{F8B2D6C5-9C43-EF01-5105-7AA39B9BFB8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71450" y="388472"/>
            <a:ext cx="5829300" cy="527403"/>
          </a:xfrm>
        </p:spPr>
        <p:txBody>
          <a:bodyPr anchor="t">
            <a:normAutofit/>
          </a:bodyPr>
          <a:lstStyle>
            <a:lvl1pPr algn="l">
              <a:defRPr sz="2000"/>
            </a:lvl1pPr>
          </a:lstStyle>
          <a:p>
            <a:r>
              <a:rPr lang="en-US" dirty="0"/>
              <a:t>Title</a:t>
            </a:r>
          </a:p>
        </p:txBody>
      </p:sp>
      <p:sp>
        <p:nvSpPr>
          <p:cNvPr id="3" name="Subtitle 2"/>
          <p:cNvSpPr>
            <a:spLocks noGrp="1"/>
          </p:cNvSpPr>
          <p:nvPr>
            <p:ph type="subTitle" idx="1" hasCustomPrompt="1"/>
          </p:nvPr>
        </p:nvSpPr>
        <p:spPr>
          <a:xfrm>
            <a:off x="171450" y="1111052"/>
            <a:ext cx="2100263" cy="2391656"/>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Text box</a:t>
            </a:r>
          </a:p>
        </p:txBody>
      </p:sp>
    </p:spTree>
    <p:extLst>
      <p:ext uri="{BB962C8B-B14F-4D97-AF65-F5344CB8AC3E}">
        <p14:creationId xmlns:p14="http://schemas.microsoft.com/office/powerpoint/2010/main" val="1395121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42553" y="255073"/>
            <a:ext cx="6560289" cy="521869"/>
          </a:xfrm>
        </p:spPr>
        <p:txBody>
          <a:bodyPr>
            <a:noAutofit/>
          </a:bodyPr>
          <a:lstStyle>
            <a:lvl1pPr>
              <a:defRPr sz="1800"/>
            </a:lvl1pPr>
          </a:lstStyle>
          <a:p>
            <a:r>
              <a:rPr lang="en-US" dirty="0"/>
              <a:t>Title</a:t>
            </a:r>
          </a:p>
        </p:txBody>
      </p:sp>
      <p:sp>
        <p:nvSpPr>
          <p:cNvPr id="3" name="Content Placeholder 2"/>
          <p:cNvSpPr>
            <a:spLocks noGrp="1"/>
          </p:cNvSpPr>
          <p:nvPr>
            <p:ph idx="1" hasCustomPrompt="1"/>
          </p:nvPr>
        </p:nvSpPr>
        <p:spPr>
          <a:xfrm>
            <a:off x="142553" y="1160826"/>
            <a:ext cx="2358600" cy="5637410"/>
          </a:xfrm>
        </p:spPr>
        <p:txBody>
          <a:bodyPr>
            <a:normAutofit/>
          </a:bodyPr>
          <a:lstStyle>
            <a:lvl1pPr marL="0" indent="0">
              <a:buNone/>
              <a:defRPr sz="1400"/>
            </a:lvl1pPr>
          </a:lstStyle>
          <a:p>
            <a:pPr lvl="0"/>
            <a:r>
              <a:rPr lang="en-US" dirty="0"/>
              <a:t>Text box</a:t>
            </a:r>
          </a:p>
        </p:txBody>
      </p:sp>
    </p:spTree>
    <p:extLst>
      <p:ext uri="{BB962C8B-B14F-4D97-AF65-F5344CB8AC3E}">
        <p14:creationId xmlns:p14="http://schemas.microsoft.com/office/powerpoint/2010/main" val="2208326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467917" y="6629228"/>
            <a:ext cx="5915025" cy="216693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F72738-D147-4181-8444-197ECAC29821}" type="datetimeFigureOut">
              <a:rPr lang="en-GB" smtClean="0"/>
              <a:t>01/08/2026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2670257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3F72738-D147-4181-8444-197ECAC29821}" type="datetimeFigureOut">
              <a:rPr lang="en-GB" smtClean="0"/>
              <a:t>01/08/2026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2925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6"/>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2" y="2428347"/>
            <a:ext cx="2901255" cy="11900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72382"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F72738-D147-4181-8444-197ECAC29821}" type="datetimeFigureOut">
              <a:rPr lang="en-GB" smtClean="0"/>
              <a:t>01/08/2026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2834900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3F72738-D147-4181-8444-197ECAC29821}" type="datetimeFigureOut">
              <a:rPr lang="en-GB" smtClean="0"/>
              <a:t>01/08/2026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942995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F72738-D147-4181-8444-197ECAC29821}" type="datetimeFigureOut">
              <a:rPr lang="en-GB" smtClean="0"/>
              <a:t>01/08/2026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1433372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2915543" y="1426284"/>
            <a:ext cx="3471863" cy="703968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F72738-D147-4181-8444-197ECAC29821}" type="datetimeFigureOut">
              <a:rPr lang="en-GB" smtClean="0"/>
              <a:t>01/08/2026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3388982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4"/>
            <a:ext cx="3471863" cy="703968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F72738-D147-4181-8444-197ECAC29821}" type="datetimeFigureOut">
              <a:rPr lang="en-GB" smtClean="0"/>
              <a:t>01/08/2026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1031728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F72738-D147-4181-8444-197ECAC29821}" type="datetimeFigureOut">
              <a:rPr lang="en-GB" smtClean="0"/>
              <a:t>01/08/2026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3329308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F72738-D147-4181-8444-197ECAC29821}" type="datetimeFigureOut">
              <a:rPr lang="en-GB" smtClean="0"/>
              <a:t>01/08/2026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1713966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6"/>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F3F72738-D147-4181-8444-197ECAC29821}" type="datetimeFigureOut">
              <a:rPr lang="en-GB" smtClean="0"/>
              <a:t>01/08/2026</a:t>
            </a:fld>
            <a:endParaRPr lang="en-GB"/>
          </a:p>
        </p:txBody>
      </p:sp>
      <p:sp>
        <p:nvSpPr>
          <p:cNvPr id="5" name="Footer Placeholder 4"/>
          <p:cNvSpPr>
            <a:spLocks noGrp="1"/>
          </p:cNvSpPr>
          <p:nvPr>
            <p:ph type="ftr" sz="quarter" idx="3"/>
          </p:nvPr>
        </p:nvSpPr>
        <p:spPr>
          <a:xfrm>
            <a:off x="2271713" y="9181398"/>
            <a:ext cx="2314575"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34B7178F-D733-442E-B447-7083461CB7D0}" type="slidenum">
              <a:rPr lang="en-GB" smtClean="0"/>
              <a:t>‹#›</a:t>
            </a:fld>
            <a:endParaRPr lang="en-GB"/>
          </a:p>
        </p:txBody>
      </p:sp>
    </p:spTree>
    <p:extLst>
      <p:ext uri="{BB962C8B-B14F-4D97-AF65-F5344CB8AC3E}">
        <p14:creationId xmlns:p14="http://schemas.microsoft.com/office/powerpoint/2010/main" val="14178547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FD486A3-55C9-9504-0A85-DCFD1724C66F}"/>
              </a:ext>
            </a:extLst>
          </p:cNvPr>
          <p:cNvSpPr>
            <a:spLocks noGrp="1"/>
          </p:cNvSpPr>
          <p:nvPr>
            <p:ph type="subTitle" idx="1"/>
          </p:nvPr>
        </p:nvSpPr>
        <p:spPr>
          <a:xfrm>
            <a:off x="1616765" y="100117"/>
            <a:ext cx="5022531" cy="738179"/>
          </a:xfrm>
        </p:spPr>
        <p:txBody>
          <a:bodyPr>
            <a:noAutofit/>
          </a:bodyPr>
          <a:lstStyle/>
          <a:p>
            <a:r>
              <a:rPr lang="en-GB" sz="3800" dirty="0">
                <a:latin typeface="Modern Love Grunge" panose="04070805081005020601" pitchFamily="82" charset="0"/>
                <a:ea typeface="Source Sans Pro SemiBold" panose="020B0603030403020204" pitchFamily="34" charset="0"/>
                <a:cs typeface="ADLaM Display" panose="02010000000000000000" pitchFamily="2" charset="0"/>
              </a:rPr>
              <a:t>Autumn Term 2026</a:t>
            </a:r>
          </a:p>
        </p:txBody>
      </p:sp>
      <p:pic>
        <p:nvPicPr>
          <p:cNvPr id="8" name="Picture 7" descr="A black and white drawing of a tree&#10;&#10;AI-generated content may be incorrect.">
            <a:extLst>
              <a:ext uri="{FF2B5EF4-FFF2-40B4-BE49-F238E27FC236}">
                <a16:creationId xmlns:a16="http://schemas.microsoft.com/office/drawing/2014/main" id="{3B509FFF-BAE0-D9E8-2199-D7E5A4B09F6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450658" y="102648"/>
            <a:ext cx="1166107" cy="1303772"/>
          </a:xfrm>
          <a:prstGeom prst="rect">
            <a:avLst/>
          </a:prstGeom>
        </p:spPr>
      </p:pic>
      <p:sp>
        <p:nvSpPr>
          <p:cNvPr id="10" name="TextBox 9">
            <a:extLst>
              <a:ext uri="{FF2B5EF4-FFF2-40B4-BE49-F238E27FC236}">
                <a16:creationId xmlns:a16="http://schemas.microsoft.com/office/drawing/2014/main" id="{3BA32EE9-07E1-4D38-5155-191343CE413B}"/>
              </a:ext>
            </a:extLst>
          </p:cNvPr>
          <p:cNvSpPr txBox="1"/>
          <p:nvPr/>
        </p:nvSpPr>
        <p:spPr>
          <a:xfrm>
            <a:off x="1835520" y="756537"/>
            <a:ext cx="4803828" cy="307777"/>
          </a:xfrm>
          <a:prstGeom prst="rect">
            <a:avLst/>
          </a:prstGeom>
          <a:noFill/>
        </p:spPr>
        <p:txBody>
          <a:bodyPr wrap="square" lIns="91440" tIns="45720" rIns="91440" bIns="45720" anchor="t">
            <a:spAutoFit/>
          </a:bodyPr>
          <a:lstStyle/>
          <a:p>
            <a:pPr marL="0" marR="0" indent="0" algn="l">
              <a:spcBef>
                <a:spcPts val="0"/>
              </a:spcBef>
              <a:spcAft>
                <a:spcPts val="0"/>
              </a:spcAft>
            </a:pPr>
            <a:r>
              <a:rPr lang="en-GB" sz="1400" b="1" u="sng" kern="1400" dirty="0">
                <a:ln>
                  <a:noFill/>
                </a:ln>
                <a:solidFill>
                  <a:srgbClr val="000000"/>
                </a:solidFill>
                <a:effectLst/>
                <a:latin typeface="Source Sans Pro SemiBold" panose="020F0502020204030204" pitchFamily="34" charset="0"/>
              </a:rPr>
              <a:t>Class teacher</a:t>
            </a:r>
            <a:r>
              <a:rPr lang="en-GB" sz="1400" b="1" kern="1400" dirty="0">
                <a:ln>
                  <a:noFill/>
                </a:ln>
                <a:solidFill>
                  <a:srgbClr val="000000"/>
                </a:solidFill>
                <a:effectLst/>
                <a:latin typeface="Source Sans Pro SemiBold" panose="020F0502020204030204" pitchFamily="34" charset="0"/>
              </a:rPr>
              <a:t>: Mr</a:t>
            </a:r>
            <a:r>
              <a:rPr lang="en-GB" sz="1400" b="1" kern="1400" dirty="0">
                <a:solidFill>
                  <a:srgbClr val="000000"/>
                </a:solidFill>
                <a:latin typeface="Source Sans Pro SemiBold" panose="020F0502020204030204" pitchFamily="34" charset="0"/>
              </a:rPr>
              <a:t>s Smith &amp; Mrs Firkins</a:t>
            </a:r>
            <a:r>
              <a:rPr lang="en-GB" sz="1000" kern="1400" dirty="0">
                <a:solidFill>
                  <a:srgbClr val="000000"/>
                </a:solidFill>
                <a:latin typeface="Source Sans Pro SemiBold" panose="020F0502020204030204" pitchFamily="34" charset="0"/>
              </a:rPr>
              <a:t>	          </a:t>
            </a:r>
            <a:r>
              <a:rPr lang="en-GB" sz="1400" b="1" u="sng" kern="1400" dirty="0">
                <a:ln>
                  <a:noFill/>
                </a:ln>
                <a:solidFill>
                  <a:srgbClr val="000000"/>
                </a:solidFill>
                <a:effectLst/>
                <a:latin typeface="Source Sans Pro SemiBold" panose="020F0502020204030204" pitchFamily="34" charset="0"/>
              </a:rPr>
              <a:t>Class</a:t>
            </a:r>
            <a:r>
              <a:rPr lang="en-GB" sz="1400" b="1" kern="1400" dirty="0">
                <a:ln>
                  <a:noFill/>
                </a:ln>
                <a:solidFill>
                  <a:srgbClr val="000000"/>
                </a:solidFill>
                <a:effectLst/>
                <a:latin typeface="Source Sans Pro SemiBold" panose="020F0502020204030204" pitchFamily="34" charset="0"/>
              </a:rPr>
              <a:t>: Puffins</a:t>
            </a:r>
            <a:endParaRPr lang="en-GB" sz="1000" kern="1400" dirty="0">
              <a:ln>
                <a:noFill/>
              </a:ln>
              <a:solidFill>
                <a:srgbClr val="000000"/>
              </a:solidFill>
              <a:effectLst/>
              <a:latin typeface="Source Sans Pro SemiBold" panose="020F0502020204030204" pitchFamily="34" charset="0"/>
            </a:endParaRPr>
          </a:p>
        </p:txBody>
      </p:sp>
      <p:sp>
        <p:nvSpPr>
          <p:cNvPr id="11" name="TextBox 10">
            <a:extLst>
              <a:ext uri="{FF2B5EF4-FFF2-40B4-BE49-F238E27FC236}">
                <a16:creationId xmlns:a16="http://schemas.microsoft.com/office/drawing/2014/main" id="{48621589-709A-9620-DF70-BBF189CF5127}"/>
              </a:ext>
            </a:extLst>
          </p:cNvPr>
          <p:cNvSpPr txBox="1"/>
          <p:nvPr/>
        </p:nvSpPr>
        <p:spPr>
          <a:xfrm>
            <a:off x="2183295" y="1063562"/>
            <a:ext cx="2491409" cy="369332"/>
          </a:xfrm>
          <a:prstGeom prst="rect">
            <a:avLst/>
          </a:prstGeom>
          <a:noFill/>
        </p:spPr>
        <p:txBody>
          <a:bodyPr wrap="square" lIns="91440" tIns="45720" rIns="91440" bIns="45720" rtlCol="0" anchor="t">
            <a:spAutoFit/>
          </a:bodyPr>
          <a:lstStyle/>
          <a:p>
            <a:pPr algn="ctr"/>
            <a:r>
              <a:rPr lang="en-GB" dirty="0">
                <a:latin typeface="Aptos ExtraBold"/>
              </a:rPr>
              <a:t>English</a:t>
            </a:r>
          </a:p>
        </p:txBody>
      </p:sp>
      <p:sp>
        <p:nvSpPr>
          <p:cNvPr id="13" name="TextBox 12">
            <a:extLst>
              <a:ext uri="{FF2B5EF4-FFF2-40B4-BE49-F238E27FC236}">
                <a16:creationId xmlns:a16="http://schemas.microsoft.com/office/drawing/2014/main" id="{B1E75F21-D944-D0A9-3C1A-8ADDE3C60463}"/>
              </a:ext>
            </a:extLst>
          </p:cNvPr>
          <p:cNvSpPr txBox="1"/>
          <p:nvPr/>
        </p:nvSpPr>
        <p:spPr>
          <a:xfrm>
            <a:off x="318137" y="1429684"/>
            <a:ext cx="6221726" cy="1446550"/>
          </a:xfrm>
          <a:prstGeom prst="rect">
            <a:avLst/>
          </a:prstGeom>
          <a:noFill/>
          <a:ln w="69850" cmpd="thickThin">
            <a:solidFill>
              <a:schemeClr val="tx1"/>
            </a:solidFill>
          </a:ln>
        </p:spPr>
        <p:txBody>
          <a:bodyPr wrap="square" lIns="91440" tIns="45720" rIns="91440" bIns="45720" anchor="t">
            <a:spAutoFit/>
          </a:bodyPr>
          <a:lstStyle/>
          <a:p>
            <a:pPr algn="ctr"/>
            <a:r>
              <a:rPr lang="en-GB" sz="1100" kern="1400" dirty="0">
                <a:ln>
                  <a:noFill/>
                </a:ln>
                <a:solidFill>
                  <a:srgbClr val="000000"/>
                </a:solidFill>
                <a:effectLst/>
                <a:latin typeface="Times New Roman"/>
                <a:cs typeface="Times New Roman"/>
              </a:rPr>
              <a:t>The children will be following the Pathways to Write programme, which this term features two fiction books. The first is ‘Seal Surfer’ by Michael Foreman, while the second is ‘Winter’s Child’ by Graham Baker-Smith. Through these texts, the children will learn to write in a range of different genres and will develop the skills needed to write effectively. Grammar and punctuation activities are embedded within the programme. The children will be exploring various spelling conventions and rules and will be employing a number of strategies to allow them to use these skills effectively.  They will take part in both individual and group reading sessions with adults on a regular basis and will be taught handwriting with a focus on </a:t>
            </a:r>
            <a:r>
              <a:rPr lang="en-GB" sz="1100" kern="1400" dirty="0">
                <a:solidFill>
                  <a:srgbClr val="000000"/>
                </a:solidFill>
                <a:latin typeface="Times New Roman"/>
                <a:cs typeface="Times New Roman"/>
              </a:rPr>
              <a:t>correct letter</a:t>
            </a:r>
            <a:r>
              <a:rPr lang="en-GB" sz="1100" kern="1400">
                <a:ln>
                  <a:noFill/>
                </a:ln>
                <a:solidFill>
                  <a:srgbClr val="000000"/>
                </a:solidFill>
                <a:effectLst/>
                <a:latin typeface="Times New Roman"/>
                <a:cs typeface="Times New Roman"/>
              </a:rPr>
              <a:t> formation and </a:t>
            </a:r>
            <a:r>
              <a:rPr lang="en-GB" sz="1100" kern="1400">
                <a:solidFill>
                  <a:srgbClr val="000000"/>
                </a:solidFill>
                <a:latin typeface="Times New Roman"/>
                <a:cs typeface="Times New Roman"/>
              </a:rPr>
              <a:t>joins.</a:t>
            </a:r>
            <a:endParaRPr lang="en-GB" kern="1400">
              <a:latin typeface="Times New Roman"/>
              <a:cs typeface="Times New Roman"/>
            </a:endParaRPr>
          </a:p>
        </p:txBody>
      </p:sp>
      <p:sp>
        <p:nvSpPr>
          <p:cNvPr id="14" name="TextBox 13">
            <a:extLst>
              <a:ext uri="{FF2B5EF4-FFF2-40B4-BE49-F238E27FC236}">
                <a16:creationId xmlns:a16="http://schemas.microsoft.com/office/drawing/2014/main" id="{E2BF97D7-C780-6821-08A3-DF4AA4EF4984}"/>
              </a:ext>
            </a:extLst>
          </p:cNvPr>
          <p:cNvSpPr txBox="1"/>
          <p:nvPr/>
        </p:nvSpPr>
        <p:spPr>
          <a:xfrm>
            <a:off x="311788" y="3220632"/>
            <a:ext cx="6221726" cy="769441"/>
          </a:xfrm>
          <a:prstGeom prst="rect">
            <a:avLst/>
          </a:prstGeom>
          <a:noFill/>
          <a:ln w="69850" cmpd="thickThin">
            <a:solidFill>
              <a:schemeClr val="tx1"/>
            </a:solidFill>
          </a:ln>
        </p:spPr>
        <p:txBody>
          <a:bodyPr wrap="square" lIns="91440" tIns="45720" rIns="91440" bIns="45720" anchor="t">
            <a:spAutoFit/>
          </a:bodyPr>
          <a:lstStyle/>
          <a:p>
            <a:pPr marL="0" marR="0" indent="0" algn="ctr">
              <a:spcBef>
                <a:spcPts val="0"/>
              </a:spcBef>
              <a:spcAft>
                <a:spcPts val="0"/>
              </a:spcAft>
            </a:pPr>
            <a:r>
              <a:rPr lang="en-GB" sz="1100" kern="1400" dirty="0">
                <a:ln>
                  <a:noFill/>
                </a:ln>
                <a:solidFill>
                  <a:srgbClr val="000000"/>
                </a:solidFill>
                <a:effectLst/>
                <a:latin typeface="Times New Roman"/>
                <a:cs typeface="Times New Roman"/>
              </a:rPr>
              <a:t>In Year 3, the children will be looking to secure their understanding of place value, addition and subtraction strategies, measuring length, representing </a:t>
            </a:r>
            <a:r>
              <a:rPr lang="en-GB" sz="1100" kern="1400">
                <a:solidFill>
                  <a:srgbClr val="000000"/>
                </a:solidFill>
                <a:latin typeface="Times New Roman"/>
                <a:cs typeface="Times New Roman"/>
              </a:rPr>
              <a:t>3-digit</a:t>
            </a:r>
            <a:r>
              <a:rPr lang="en-GB" sz="1100" kern="1400" dirty="0">
                <a:ln>
                  <a:noFill/>
                </a:ln>
                <a:solidFill>
                  <a:srgbClr val="000000"/>
                </a:solidFill>
                <a:effectLst/>
                <a:latin typeface="Times New Roman"/>
                <a:cs typeface="Times New Roman"/>
              </a:rPr>
              <a:t> numbers, comparing and positioning numbers on number lines, investigating mass and capacity and understanding right angles. All children will access ‘Mastering Number’ sessions four times a week, to ensure key number facts and strategies are secure. </a:t>
            </a:r>
            <a:endParaRPr lang="en-US"/>
          </a:p>
        </p:txBody>
      </p:sp>
      <p:sp>
        <p:nvSpPr>
          <p:cNvPr id="15" name="TextBox 14">
            <a:extLst>
              <a:ext uri="{FF2B5EF4-FFF2-40B4-BE49-F238E27FC236}">
                <a16:creationId xmlns:a16="http://schemas.microsoft.com/office/drawing/2014/main" id="{31D7E401-E95F-C465-E657-782234825E45}"/>
              </a:ext>
            </a:extLst>
          </p:cNvPr>
          <p:cNvSpPr txBox="1"/>
          <p:nvPr/>
        </p:nvSpPr>
        <p:spPr>
          <a:xfrm>
            <a:off x="318134" y="4357521"/>
            <a:ext cx="6221726" cy="769441"/>
          </a:xfrm>
          <a:prstGeom prst="rect">
            <a:avLst/>
          </a:prstGeom>
          <a:noFill/>
          <a:ln w="69850" cmpd="thickThin">
            <a:solidFill>
              <a:schemeClr val="tx1"/>
            </a:solidFill>
          </a:ln>
        </p:spPr>
        <p:txBody>
          <a:bodyPr wrap="square" lIns="91440" tIns="45720" rIns="91440" bIns="45720" anchor="t">
            <a:spAutoFit/>
          </a:bodyPr>
          <a:lstStyle/>
          <a:p>
            <a:pPr marL="0" marR="0" indent="0" algn="ctr">
              <a:spcBef>
                <a:spcPts val="0"/>
              </a:spcBef>
              <a:spcAft>
                <a:spcPts val="0"/>
              </a:spcAft>
            </a:pPr>
            <a:r>
              <a:rPr lang="en-GB" sz="1100" kern="1400" dirty="0">
                <a:ln>
                  <a:noFill/>
                </a:ln>
                <a:solidFill>
                  <a:srgbClr val="000000"/>
                </a:solidFill>
                <a:effectLst/>
                <a:latin typeface="Times New Roman"/>
                <a:cs typeface="Times New Roman"/>
              </a:rPr>
              <a:t>The first half term the children will be learning about ‘sound’, exploring what it is, how it is created and how we hear sounds. The children will work collaboratively to ask questions, plan investigations and test </a:t>
            </a:r>
            <a:r>
              <a:rPr lang="en-GB" sz="1100" kern="1400">
                <a:ln>
                  <a:noFill/>
                </a:ln>
                <a:solidFill>
                  <a:srgbClr val="000000"/>
                </a:solidFill>
                <a:effectLst/>
                <a:latin typeface="Times New Roman"/>
                <a:cs typeface="Times New Roman"/>
              </a:rPr>
              <a:t>their ideas. After half term we will focus on states of matter (solids, liquids and gases</a:t>
            </a:r>
            <a:r>
              <a:rPr lang="en-GB" sz="1100" kern="1400">
                <a:solidFill>
                  <a:srgbClr val="000000"/>
                </a:solidFill>
                <a:latin typeface="Times New Roman"/>
                <a:cs typeface="Times New Roman"/>
              </a:rPr>
              <a:t>)</a:t>
            </a:r>
            <a:r>
              <a:rPr lang="en-GB" sz="1100" kern="1400">
                <a:ln>
                  <a:noFill/>
                </a:ln>
                <a:solidFill>
                  <a:srgbClr val="000000"/>
                </a:solidFill>
                <a:effectLst/>
                <a:latin typeface="Times New Roman"/>
                <a:cs typeface="Times New Roman"/>
              </a:rPr>
              <a:t> and</a:t>
            </a:r>
            <a:r>
              <a:rPr lang="en-GB" sz="1100" kern="1400" dirty="0">
                <a:ln>
                  <a:noFill/>
                </a:ln>
                <a:solidFill>
                  <a:srgbClr val="000000"/>
                </a:solidFill>
                <a:effectLst/>
                <a:latin typeface="Times New Roman"/>
                <a:cs typeface="Times New Roman"/>
              </a:rPr>
              <a:t> will allow the </a:t>
            </a:r>
            <a:r>
              <a:rPr lang="en-GB" sz="1100" kern="1400">
                <a:ln>
                  <a:noFill/>
                </a:ln>
                <a:solidFill>
                  <a:srgbClr val="000000"/>
                </a:solidFill>
                <a:effectLst/>
                <a:latin typeface="Times New Roman"/>
                <a:cs typeface="Times New Roman"/>
              </a:rPr>
              <a:t>children to explore how these changes occur and what affects how quickly a change happens. </a:t>
            </a:r>
            <a:endParaRPr lang="en-US"/>
          </a:p>
        </p:txBody>
      </p:sp>
      <p:sp>
        <p:nvSpPr>
          <p:cNvPr id="16" name="TextBox 15">
            <a:extLst>
              <a:ext uri="{FF2B5EF4-FFF2-40B4-BE49-F238E27FC236}">
                <a16:creationId xmlns:a16="http://schemas.microsoft.com/office/drawing/2014/main" id="{FD7058C9-E1EF-CA28-379E-DE76BE30A8AA}"/>
              </a:ext>
            </a:extLst>
          </p:cNvPr>
          <p:cNvSpPr txBox="1"/>
          <p:nvPr/>
        </p:nvSpPr>
        <p:spPr>
          <a:xfrm>
            <a:off x="313852" y="7329369"/>
            <a:ext cx="6221726" cy="2123658"/>
          </a:xfrm>
          <a:prstGeom prst="rect">
            <a:avLst/>
          </a:prstGeom>
          <a:noFill/>
          <a:ln w="69850" cmpd="thickThin">
            <a:solidFill>
              <a:schemeClr val="tx1"/>
            </a:solidFill>
          </a:ln>
        </p:spPr>
        <p:txBody>
          <a:bodyPr wrap="square" lIns="91440" tIns="45720" rIns="91440" bIns="45720" anchor="t">
            <a:spAutoFit/>
          </a:bodyPr>
          <a:lstStyle/>
          <a:p>
            <a:r>
              <a:rPr lang="en-GB" sz="1100" kern="1400">
                <a:ln>
                  <a:noFill/>
                </a:ln>
                <a:solidFill>
                  <a:srgbClr val="000000"/>
                </a:solidFill>
                <a:effectLst/>
                <a:latin typeface="Times New Roman"/>
                <a:cs typeface="Times New Roman"/>
              </a:rPr>
              <a:t>During the first half of term,</a:t>
            </a:r>
            <a:r>
              <a:rPr lang="en-GB" sz="1100" kern="1400">
                <a:solidFill>
                  <a:srgbClr val="000000"/>
                </a:solidFill>
                <a:latin typeface="Times New Roman"/>
                <a:ea typeface="+mn-lt"/>
                <a:cs typeface="Times New Roman"/>
              </a:rPr>
              <a:t> pupils </a:t>
            </a:r>
            <a:r>
              <a:rPr lang="en-GB" sz="1100" kern="1400">
                <a:ln>
                  <a:noFill/>
                </a:ln>
                <a:solidFill>
                  <a:srgbClr val="000000"/>
                </a:solidFill>
                <a:effectLst/>
                <a:latin typeface="Times New Roman"/>
                <a:ea typeface="+mn-lt"/>
                <a:cs typeface="Times New Roman"/>
              </a:rPr>
              <a:t>will </a:t>
            </a:r>
            <a:r>
              <a:rPr lang="en-GB" sz="1100" kern="1400">
                <a:solidFill>
                  <a:srgbClr val="000000"/>
                </a:solidFill>
                <a:latin typeface="Times New Roman"/>
                <a:ea typeface="+mn-lt"/>
                <a:cs typeface="Times New Roman"/>
              </a:rPr>
              <a:t>learn about the Old Testament  people </a:t>
            </a:r>
            <a:r>
              <a:rPr lang="en-GB" sz="1100" kern="1400">
                <a:ln>
                  <a:noFill/>
                </a:ln>
                <a:solidFill>
                  <a:srgbClr val="000000"/>
                </a:solidFill>
                <a:effectLst/>
                <a:latin typeface="Times New Roman"/>
                <a:ea typeface="+mn-lt"/>
                <a:cs typeface="Times New Roman"/>
              </a:rPr>
              <a:t>of </a:t>
            </a:r>
            <a:r>
              <a:rPr lang="en-GB" sz="1100" kern="1400">
                <a:solidFill>
                  <a:srgbClr val="000000"/>
                </a:solidFill>
                <a:latin typeface="Times New Roman"/>
                <a:ea typeface="+mn-lt"/>
                <a:cs typeface="Times New Roman"/>
              </a:rPr>
              <a:t>God </a:t>
            </a:r>
            <a:r>
              <a:rPr lang="en-GB" sz="1100" kern="1400">
                <a:ln>
                  <a:noFill/>
                </a:ln>
                <a:solidFill>
                  <a:srgbClr val="000000"/>
                </a:solidFill>
                <a:effectLst/>
                <a:latin typeface="Times New Roman"/>
                <a:ea typeface="+mn-lt"/>
                <a:cs typeface="Times New Roman"/>
              </a:rPr>
              <a:t>and </a:t>
            </a:r>
            <a:r>
              <a:rPr lang="en-GB" sz="1100" kern="1400">
                <a:solidFill>
                  <a:srgbClr val="000000"/>
                </a:solidFill>
                <a:latin typeface="Times New Roman"/>
                <a:ea typeface="+mn-lt"/>
                <a:cs typeface="Times New Roman"/>
              </a:rPr>
              <a:t>how they </a:t>
            </a:r>
            <a:r>
              <a:rPr lang="en-GB" sz="1100" kern="1400">
                <a:ln>
                  <a:noFill/>
                </a:ln>
                <a:solidFill>
                  <a:srgbClr val="000000"/>
                </a:solidFill>
                <a:effectLst/>
                <a:latin typeface="Times New Roman"/>
                <a:ea typeface="+mn-lt"/>
                <a:cs typeface="Times New Roman"/>
              </a:rPr>
              <a:t>lived </a:t>
            </a:r>
            <a:r>
              <a:rPr lang="en-GB" sz="1100" kern="1400">
                <a:solidFill>
                  <a:srgbClr val="000000"/>
                </a:solidFill>
                <a:latin typeface="Times New Roman"/>
                <a:ea typeface="+mn-lt"/>
                <a:cs typeface="Times New Roman"/>
              </a:rPr>
              <a:t>their lives</a:t>
            </a:r>
            <a:r>
              <a:rPr lang="en-GB" sz="1100" kern="1400">
                <a:ln>
                  <a:noFill/>
                </a:ln>
                <a:solidFill>
                  <a:srgbClr val="000000"/>
                </a:solidFill>
                <a:effectLst/>
                <a:latin typeface="Times New Roman"/>
                <a:ea typeface="+mn-lt"/>
                <a:cs typeface="Times New Roman"/>
              </a:rPr>
              <a:t>. </a:t>
            </a:r>
            <a:r>
              <a:rPr lang="en-GB" sz="1100" kern="1400">
                <a:solidFill>
                  <a:srgbClr val="000000"/>
                </a:solidFill>
                <a:latin typeface="Times New Roman"/>
                <a:ea typeface="+mn-lt"/>
                <a:cs typeface="Times New Roman"/>
              </a:rPr>
              <a:t>They </a:t>
            </a:r>
            <a:r>
              <a:rPr lang="en-GB" sz="1100" kern="1400">
                <a:ln>
                  <a:noFill/>
                </a:ln>
                <a:solidFill>
                  <a:srgbClr val="000000"/>
                </a:solidFill>
                <a:effectLst/>
                <a:latin typeface="Times New Roman"/>
                <a:ea typeface="+mn-lt"/>
                <a:cs typeface="Times New Roman"/>
              </a:rPr>
              <a:t>will </a:t>
            </a:r>
            <a:r>
              <a:rPr lang="en-GB" sz="1100" kern="1400">
                <a:solidFill>
                  <a:srgbClr val="000000"/>
                </a:solidFill>
                <a:latin typeface="Times New Roman"/>
                <a:ea typeface="+mn-lt"/>
                <a:cs typeface="Times New Roman"/>
              </a:rPr>
              <a:t>learn </a:t>
            </a:r>
            <a:r>
              <a:rPr lang="en-GB" sz="1100" kern="1400">
                <a:ln>
                  <a:noFill/>
                </a:ln>
                <a:solidFill>
                  <a:srgbClr val="000000"/>
                </a:solidFill>
                <a:effectLst/>
                <a:latin typeface="Times New Roman"/>
                <a:ea typeface="+mn-lt"/>
                <a:cs typeface="Times New Roman"/>
              </a:rPr>
              <a:t>the </a:t>
            </a:r>
            <a:r>
              <a:rPr lang="en-GB" sz="1100" kern="1400">
                <a:solidFill>
                  <a:srgbClr val="000000"/>
                </a:solidFill>
                <a:latin typeface="Times New Roman"/>
                <a:ea typeface="+mn-lt"/>
                <a:cs typeface="Times New Roman"/>
              </a:rPr>
              <a:t>story </a:t>
            </a:r>
            <a:r>
              <a:rPr lang="en-GB" sz="1100" kern="1400">
                <a:ln>
                  <a:noFill/>
                </a:ln>
                <a:solidFill>
                  <a:srgbClr val="000000"/>
                </a:solidFill>
                <a:effectLst/>
                <a:latin typeface="Times New Roman"/>
                <a:ea typeface="+mn-lt"/>
                <a:cs typeface="Times New Roman"/>
              </a:rPr>
              <a:t>of </a:t>
            </a:r>
            <a:r>
              <a:rPr lang="en-GB" sz="1100" kern="1400">
                <a:solidFill>
                  <a:srgbClr val="000000"/>
                </a:solidFill>
                <a:latin typeface="Times New Roman"/>
                <a:ea typeface="+mn-lt"/>
                <a:cs typeface="Times New Roman"/>
              </a:rPr>
              <a:t>Noah</a:t>
            </a:r>
            <a:r>
              <a:rPr lang="en-GB" sz="1100" kern="1400">
                <a:ln>
                  <a:noFill/>
                </a:ln>
                <a:solidFill>
                  <a:srgbClr val="000000"/>
                </a:solidFill>
                <a:effectLst/>
                <a:latin typeface="Times New Roman"/>
                <a:ea typeface="+mn-lt"/>
                <a:cs typeface="Times New Roman"/>
              </a:rPr>
              <a:t>, </a:t>
            </a:r>
            <a:r>
              <a:rPr lang="en-GB" sz="1100" kern="1400">
                <a:solidFill>
                  <a:srgbClr val="000000"/>
                </a:solidFill>
                <a:latin typeface="Times New Roman"/>
                <a:ea typeface="+mn-lt"/>
                <a:cs typeface="Times New Roman"/>
              </a:rPr>
              <a:t>considering what it was like for him to follow God. They </a:t>
            </a:r>
            <a:r>
              <a:rPr lang="en-GB" sz="1100" kern="1400">
                <a:ln>
                  <a:noFill/>
                </a:ln>
                <a:solidFill>
                  <a:srgbClr val="000000"/>
                </a:solidFill>
                <a:effectLst/>
                <a:latin typeface="Times New Roman"/>
                <a:ea typeface="+mn-lt"/>
                <a:cs typeface="Times New Roman"/>
              </a:rPr>
              <a:t>will learn about the </a:t>
            </a:r>
            <a:r>
              <a:rPr lang="en-GB" sz="1100" kern="1400">
                <a:solidFill>
                  <a:srgbClr val="000000"/>
                </a:solidFill>
                <a:latin typeface="Times New Roman"/>
                <a:ea typeface="+mn-lt"/>
                <a:cs typeface="Times New Roman"/>
              </a:rPr>
              <a:t>covenant that Christians believe that Noah made with God, making links to the </a:t>
            </a:r>
            <a:r>
              <a:rPr lang="en-GB" sz="1100" kern="1400">
                <a:ln>
                  <a:noFill/>
                </a:ln>
                <a:solidFill>
                  <a:srgbClr val="000000"/>
                </a:solidFill>
                <a:effectLst/>
                <a:latin typeface="Times New Roman"/>
                <a:ea typeface="+mn-lt"/>
                <a:cs typeface="Times New Roman"/>
              </a:rPr>
              <a:t>promises</a:t>
            </a:r>
            <a:r>
              <a:rPr lang="en-GB" sz="1100" kern="1400">
                <a:solidFill>
                  <a:srgbClr val="000000"/>
                </a:solidFill>
                <a:latin typeface="Times New Roman"/>
                <a:ea typeface="+mn-lt"/>
                <a:cs typeface="Times New Roman"/>
              </a:rPr>
              <a:t> that Christians make at a wedding ceremony</a:t>
            </a:r>
            <a:r>
              <a:rPr lang="en-GB" sz="1100" kern="1400">
                <a:ln>
                  <a:noFill/>
                </a:ln>
                <a:solidFill>
                  <a:srgbClr val="000000"/>
                </a:solidFill>
                <a:effectLst/>
                <a:latin typeface="Times New Roman"/>
                <a:ea typeface="+mn-lt"/>
                <a:cs typeface="Times New Roman"/>
              </a:rPr>
              <a:t>. </a:t>
            </a:r>
            <a:r>
              <a:rPr lang="en-GB" sz="1100" kern="1400">
                <a:solidFill>
                  <a:srgbClr val="000000"/>
                </a:solidFill>
                <a:latin typeface="Times New Roman"/>
                <a:ea typeface="+mn-lt"/>
                <a:cs typeface="Times New Roman"/>
              </a:rPr>
              <a:t>Pupils </a:t>
            </a:r>
            <a:r>
              <a:rPr lang="en-GB" sz="1100" kern="1400">
                <a:ln>
                  <a:noFill/>
                </a:ln>
                <a:solidFill>
                  <a:srgbClr val="000000"/>
                </a:solidFill>
                <a:effectLst/>
                <a:latin typeface="Times New Roman"/>
                <a:ea typeface="+mn-lt"/>
                <a:cs typeface="Times New Roman"/>
              </a:rPr>
              <a:t>will </a:t>
            </a:r>
            <a:r>
              <a:rPr lang="en-GB" sz="1100" kern="1400">
                <a:solidFill>
                  <a:srgbClr val="000000"/>
                </a:solidFill>
                <a:latin typeface="Times New Roman"/>
                <a:ea typeface="+mn-lt"/>
                <a:cs typeface="Times New Roman"/>
              </a:rPr>
              <a:t>spend time looking at several texts that share stories from </a:t>
            </a:r>
            <a:r>
              <a:rPr lang="en-GB" sz="1100" kern="1400">
                <a:ln>
                  <a:noFill/>
                </a:ln>
                <a:solidFill>
                  <a:srgbClr val="000000"/>
                </a:solidFill>
                <a:effectLst/>
                <a:latin typeface="Times New Roman"/>
                <a:ea typeface="+mn-lt"/>
                <a:cs typeface="Times New Roman"/>
              </a:rPr>
              <a:t>the </a:t>
            </a:r>
            <a:r>
              <a:rPr lang="en-GB" sz="1100" kern="1400">
                <a:solidFill>
                  <a:srgbClr val="000000"/>
                </a:solidFill>
                <a:latin typeface="Times New Roman"/>
                <a:ea typeface="+mn-lt"/>
                <a:cs typeface="Times New Roman"/>
              </a:rPr>
              <a:t>Old Testament people </a:t>
            </a:r>
            <a:r>
              <a:rPr lang="en-GB" sz="1100" kern="1400">
                <a:ln>
                  <a:noFill/>
                </a:ln>
                <a:solidFill>
                  <a:srgbClr val="000000"/>
                </a:solidFill>
                <a:effectLst/>
                <a:latin typeface="Times New Roman"/>
                <a:ea typeface="+mn-lt"/>
                <a:cs typeface="Times New Roman"/>
              </a:rPr>
              <a:t>of </a:t>
            </a:r>
            <a:r>
              <a:rPr lang="en-GB" sz="1100" kern="1400">
                <a:solidFill>
                  <a:srgbClr val="000000"/>
                </a:solidFill>
                <a:latin typeface="Times New Roman"/>
                <a:ea typeface="+mn-lt"/>
                <a:cs typeface="Times New Roman"/>
              </a:rPr>
              <a:t>God in detail</a:t>
            </a:r>
            <a:r>
              <a:rPr lang="en-GB" sz="1100" kern="1400">
                <a:ln>
                  <a:noFill/>
                </a:ln>
                <a:solidFill>
                  <a:srgbClr val="000000"/>
                </a:solidFill>
                <a:effectLst/>
                <a:latin typeface="Times New Roman"/>
                <a:ea typeface="+mn-lt"/>
                <a:cs typeface="Times New Roman"/>
              </a:rPr>
              <a:t>. </a:t>
            </a:r>
            <a:r>
              <a:rPr lang="en-GB" sz="1100" kern="1400">
                <a:solidFill>
                  <a:srgbClr val="000000"/>
                </a:solidFill>
                <a:latin typeface="Times New Roman"/>
                <a:ea typeface="+mn-lt"/>
                <a:cs typeface="Times New Roman"/>
              </a:rPr>
              <a:t>They </a:t>
            </a:r>
            <a:r>
              <a:rPr lang="en-GB" sz="1100" kern="1400">
                <a:ln>
                  <a:noFill/>
                </a:ln>
                <a:solidFill>
                  <a:srgbClr val="000000"/>
                </a:solidFill>
                <a:effectLst/>
                <a:latin typeface="Times New Roman"/>
                <a:ea typeface="+mn-lt"/>
                <a:cs typeface="Times New Roman"/>
              </a:rPr>
              <a:t>will consider the </a:t>
            </a:r>
            <a:r>
              <a:rPr lang="en-GB" sz="1100" kern="1400">
                <a:solidFill>
                  <a:srgbClr val="000000"/>
                </a:solidFill>
                <a:latin typeface="Times New Roman"/>
                <a:ea typeface="+mn-lt"/>
                <a:cs typeface="Times New Roman"/>
              </a:rPr>
              <a:t>importance </a:t>
            </a:r>
            <a:r>
              <a:rPr lang="en-GB" sz="1100" kern="1400">
                <a:ln>
                  <a:noFill/>
                </a:ln>
                <a:solidFill>
                  <a:srgbClr val="000000"/>
                </a:solidFill>
                <a:effectLst/>
                <a:latin typeface="Times New Roman"/>
                <a:ea typeface="+mn-lt"/>
                <a:cs typeface="Times New Roman"/>
              </a:rPr>
              <a:t>of </a:t>
            </a:r>
            <a:r>
              <a:rPr lang="en-GB" sz="1100" kern="1400">
                <a:solidFill>
                  <a:srgbClr val="000000"/>
                </a:solidFill>
                <a:latin typeface="Times New Roman"/>
                <a:ea typeface="+mn-lt"/>
                <a:cs typeface="Times New Roman"/>
              </a:rPr>
              <a:t>returning to </a:t>
            </a:r>
            <a:endParaRPr lang="en-GB"/>
          </a:p>
          <a:p>
            <a:r>
              <a:rPr lang="en-GB" sz="1100" kern="1400" dirty="0">
                <a:solidFill>
                  <a:srgbClr val="000000"/>
                </a:solidFill>
                <a:latin typeface="Times New Roman"/>
                <a:ea typeface="+mn-lt"/>
                <a:cs typeface="Times New Roman"/>
              </a:rPr>
              <a:t>the original text for meaning rather than learning </a:t>
            </a:r>
            <a:r>
              <a:rPr lang="en-GB" sz="1100" kern="1400" dirty="0">
                <a:ln>
                  <a:noFill/>
                </a:ln>
                <a:solidFill>
                  <a:srgbClr val="000000"/>
                </a:solidFill>
                <a:effectLst/>
                <a:latin typeface="Times New Roman"/>
                <a:ea typeface="+mn-lt"/>
                <a:cs typeface="Times New Roman"/>
              </a:rPr>
              <a:t>the </a:t>
            </a:r>
            <a:r>
              <a:rPr lang="en-GB" sz="1100" kern="1400" dirty="0">
                <a:solidFill>
                  <a:srgbClr val="000000"/>
                </a:solidFill>
                <a:latin typeface="Times New Roman"/>
                <a:ea typeface="+mn-lt"/>
                <a:cs typeface="Times New Roman"/>
              </a:rPr>
              <a:t>story from videos or children’s books</a:t>
            </a:r>
            <a:r>
              <a:rPr lang="en-GB" sz="1100" kern="1400" dirty="0">
                <a:ln>
                  <a:noFill/>
                </a:ln>
                <a:solidFill>
                  <a:srgbClr val="000000"/>
                </a:solidFill>
                <a:effectLst/>
                <a:latin typeface="Times New Roman"/>
                <a:ea typeface="+mn-lt"/>
                <a:cs typeface="Times New Roman"/>
              </a:rPr>
              <a:t>. </a:t>
            </a:r>
            <a:r>
              <a:rPr lang="en-GB" sz="1100" kern="1400" dirty="0">
                <a:solidFill>
                  <a:srgbClr val="000000"/>
                </a:solidFill>
                <a:latin typeface="Times New Roman"/>
                <a:ea typeface="+mn-lt"/>
                <a:cs typeface="Times New Roman"/>
              </a:rPr>
              <a:t>Later in the unit, pupils </a:t>
            </a:r>
            <a:r>
              <a:rPr lang="en-GB" sz="1100" kern="1400" dirty="0">
                <a:ln>
                  <a:noFill/>
                </a:ln>
                <a:solidFill>
                  <a:srgbClr val="000000"/>
                </a:solidFill>
                <a:effectLst/>
                <a:latin typeface="Times New Roman"/>
                <a:ea typeface="+mn-lt"/>
                <a:cs typeface="Times New Roman"/>
              </a:rPr>
              <a:t>will learn about </a:t>
            </a:r>
            <a:r>
              <a:rPr lang="en-GB" sz="1100" kern="1400" dirty="0">
                <a:solidFill>
                  <a:srgbClr val="000000"/>
                </a:solidFill>
                <a:latin typeface="Times New Roman"/>
                <a:ea typeface="+mn-lt"/>
                <a:cs typeface="Times New Roman"/>
              </a:rPr>
              <a:t>the story </a:t>
            </a:r>
            <a:r>
              <a:rPr lang="en-GB" sz="1100" kern="1400" dirty="0">
                <a:ln>
                  <a:noFill/>
                </a:ln>
                <a:solidFill>
                  <a:srgbClr val="000000"/>
                </a:solidFill>
                <a:effectLst/>
                <a:latin typeface="Times New Roman"/>
                <a:ea typeface="+mn-lt"/>
                <a:cs typeface="Times New Roman"/>
              </a:rPr>
              <a:t>of </a:t>
            </a:r>
            <a:r>
              <a:rPr lang="en-GB" sz="1100" kern="1400" dirty="0">
                <a:solidFill>
                  <a:srgbClr val="000000"/>
                </a:solidFill>
                <a:latin typeface="Times New Roman"/>
                <a:ea typeface="+mn-lt"/>
                <a:cs typeface="Times New Roman"/>
              </a:rPr>
              <a:t>Abram/Abraham </a:t>
            </a:r>
            <a:r>
              <a:rPr lang="en-GB" sz="1100" kern="1400" dirty="0">
                <a:ln>
                  <a:noFill/>
                </a:ln>
                <a:solidFill>
                  <a:srgbClr val="000000"/>
                </a:solidFill>
                <a:effectLst/>
                <a:latin typeface="Times New Roman"/>
                <a:ea typeface="+mn-lt"/>
                <a:cs typeface="Times New Roman"/>
              </a:rPr>
              <a:t>and the </a:t>
            </a:r>
            <a:r>
              <a:rPr lang="en-GB" sz="1100" kern="1400" dirty="0">
                <a:solidFill>
                  <a:srgbClr val="000000"/>
                </a:solidFill>
                <a:latin typeface="Times New Roman"/>
                <a:ea typeface="+mn-lt"/>
                <a:cs typeface="Times New Roman"/>
              </a:rPr>
              <a:t>covenant that he made with God</a:t>
            </a:r>
            <a:r>
              <a:rPr lang="en-GB" sz="1100" kern="1400" dirty="0">
                <a:ln>
                  <a:noFill/>
                </a:ln>
                <a:solidFill>
                  <a:srgbClr val="000000"/>
                </a:solidFill>
                <a:effectLst/>
                <a:latin typeface="Times New Roman"/>
                <a:ea typeface="+mn-lt"/>
                <a:cs typeface="Times New Roman"/>
              </a:rPr>
              <a:t>.</a:t>
            </a:r>
            <a:r>
              <a:rPr lang="en-GB" sz="1100" kern="1400" dirty="0">
                <a:solidFill>
                  <a:srgbClr val="000000"/>
                </a:solidFill>
                <a:latin typeface="Times New Roman"/>
                <a:ea typeface="+mn-lt"/>
                <a:cs typeface="Times New Roman"/>
              </a:rPr>
              <a:t> They </a:t>
            </a:r>
            <a:r>
              <a:rPr lang="en-GB" sz="1100" kern="1400">
                <a:solidFill>
                  <a:srgbClr val="000000"/>
                </a:solidFill>
                <a:latin typeface="Times New Roman"/>
                <a:ea typeface="+mn-lt"/>
                <a:cs typeface="Times New Roman"/>
              </a:rPr>
              <a:t>will consider why</a:t>
            </a:r>
            <a:r>
              <a:rPr lang="en-GB" sz="1100" kern="1400">
                <a:ln>
                  <a:noFill/>
                </a:ln>
                <a:solidFill>
                  <a:srgbClr val="000000"/>
                </a:solidFill>
                <a:effectLst/>
                <a:latin typeface="Times New Roman"/>
                <a:ea typeface="+mn-lt"/>
                <a:cs typeface="Times New Roman"/>
              </a:rPr>
              <a:t> </a:t>
            </a:r>
            <a:r>
              <a:rPr lang="en-GB" sz="1100" kern="1400">
                <a:solidFill>
                  <a:srgbClr val="000000"/>
                </a:solidFill>
                <a:latin typeface="Times New Roman"/>
                <a:ea typeface="+mn-lt"/>
                <a:cs typeface="Times New Roman"/>
              </a:rPr>
              <a:t>f</a:t>
            </a:r>
            <a:r>
              <a:rPr lang="en-GB" sz="1100" kern="1400" dirty="0">
                <a:solidFill>
                  <a:srgbClr val="000000"/>
                </a:solidFill>
                <a:latin typeface="Times New Roman"/>
                <a:ea typeface="+mn-lt"/>
                <a:cs typeface="Times New Roman"/>
              </a:rPr>
              <a:t>ollowing God might sometimes feel hard for believers. In the second half term, pupils will find out about the baptism of Jesus and where this is found in the Bible. They will study the text in detail and find out about what it means for Christians today. They will investigate how Christians show their beliefs about God and the Trinity and how these impacts upon their lives. Later in the unit, pupils will </a:t>
            </a:r>
            <a:endParaRPr lang="en-GB" dirty="0"/>
          </a:p>
          <a:p>
            <a:r>
              <a:rPr lang="en-GB" sz="1100" kern="1400">
                <a:solidFill>
                  <a:srgbClr val="000000"/>
                </a:solidFill>
                <a:latin typeface="Times New Roman"/>
                <a:ea typeface="+mn-lt"/>
                <a:cs typeface="Times New Roman"/>
              </a:rPr>
              <a:t>find out about infant and believer’s baptism in the church and what this means for Christians today.</a:t>
            </a:r>
            <a:endParaRPr lang="en-GB"/>
          </a:p>
        </p:txBody>
      </p:sp>
      <p:sp>
        <p:nvSpPr>
          <p:cNvPr id="17" name="TextBox 16">
            <a:extLst>
              <a:ext uri="{FF2B5EF4-FFF2-40B4-BE49-F238E27FC236}">
                <a16:creationId xmlns:a16="http://schemas.microsoft.com/office/drawing/2014/main" id="{0DBE37EB-2A4A-4339-B1AF-F9E00D2D942C}"/>
              </a:ext>
            </a:extLst>
          </p:cNvPr>
          <p:cNvSpPr txBox="1"/>
          <p:nvPr/>
        </p:nvSpPr>
        <p:spPr>
          <a:xfrm>
            <a:off x="312511" y="5500376"/>
            <a:ext cx="6221726" cy="1446550"/>
          </a:xfrm>
          <a:prstGeom prst="rect">
            <a:avLst/>
          </a:prstGeom>
          <a:noFill/>
          <a:ln w="69850" cmpd="thickThin">
            <a:solidFill>
              <a:schemeClr val="tx1"/>
            </a:solidFill>
          </a:ln>
        </p:spPr>
        <p:txBody>
          <a:bodyPr wrap="square" lIns="91440" tIns="45720" rIns="91440" bIns="45720" anchor="t">
            <a:spAutoFit/>
          </a:bodyPr>
          <a:lstStyle/>
          <a:p>
            <a:pPr marL="0" marR="0" indent="0" algn="ctr">
              <a:spcBef>
                <a:spcPts val="0"/>
              </a:spcBef>
              <a:spcAft>
                <a:spcPts val="0"/>
              </a:spcAft>
            </a:pPr>
            <a:r>
              <a:rPr lang="en-GB" sz="1100" kern="1400" dirty="0">
                <a:ln>
                  <a:noFill/>
                </a:ln>
                <a:solidFill>
                  <a:srgbClr val="000000"/>
                </a:solidFill>
                <a:effectLst/>
                <a:latin typeface="Times New Roman"/>
                <a:cs typeface="Times New Roman"/>
              </a:rPr>
              <a:t>Our topic focus will be the Vikings. We will look at who the Vikings were</a:t>
            </a:r>
            <a:r>
              <a:rPr lang="en-GB" sz="1100" kern="1400" dirty="0">
                <a:solidFill>
                  <a:srgbClr val="000000"/>
                </a:solidFill>
                <a:latin typeface="Times New Roman"/>
                <a:cs typeface="Times New Roman"/>
              </a:rPr>
              <a:t>;</a:t>
            </a:r>
            <a:r>
              <a:rPr lang="en-GB" sz="1100" kern="1400" dirty="0">
                <a:ln>
                  <a:noFill/>
                </a:ln>
                <a:solidFill>
                  <a:srgbClr val="000000"/>
                </a:solidFill>
                <a:effectLst/>
                <a:latin typeface="Times New Roman"/>
                <a:cs typeface="Times New Roman"/>
              </a:rPr>
              <a:t> how they came to Britain and when they invaded. The children will use maps to locate the continents of the world and the countries and capital cities of Europe. They will then map out the homeland of the Vikings. In Art, </a:t>
            </a:r>
            <a:r>
              <a:rPr lang="en-GB" sz="1100" kern="1400" dirty="0">
                <a:solidFill>
                  <a:srgbClr val="000000"/>
                </a:solidFill>
                <a:latin typeface="Times New Roman"/>
                <a:cs typeface="Times New Roman"/>
              </a:rPr>
              <a:t>the children will be </a:t>
            </a:r>
            <a:r>
              <a:rPr lang="en-GB" sz="1100" kern="1400">
                <a:solidFill>
                  <a:srgbClr val="000000"/>
                </a:solidFill>
                <a:latin typeface="Times New Roman"/>
                <a:cs typeface="Times New Roman"/>
              </a:rPr>
              <a:t>studying prehistoric painting, discovering how and why our ancestors made art.</a:t>
            </a:r>
            <a:r>
              <a:rPr lang="en-GB" sz="1100" kern="1400">
                <a:ln>
                  <a:noFill/>
                </a:ln>
                <a:solidFill>
                  <a:srgbClr val="000000"/>
                </a:solidFill>
                <a:effectLst/>
                <a:latin typeface="Times New Roman"/>
                <a:cs typeface="Times New Roman"/>
              </a:rPr>
              <a:t> In D&amp;T the children will </a:t>
            </a:r>
            <a:r>
              <a:rPr lang="en-GB" sz="1100" kern="1400" dirty="0">
                <a:ln>
                  <a:noFill/>
                </a:ln>
                <a:solidFill>
                  <a:srgbClr val="000000"/>
                </a:solidFill>
                <a:effectLst/>
                <a:latin typeface="Times New Roman"/>
                <a:cs typeface="Times New Roman"/>
              </a:rPr>
              <a:t>be learning about the core ingredients of bread and how it is made. They will then sample and make simple bread before designing and baking their own customized bread.</a:t>
            </a:r>
            <a:endParaRPr lang="en-US"/>
          </a:p>
          <a:p>
            <a:pPr marL="0" marR="0" indent="0" algn="ctr">
              <a:spcBef>
                <a:spcPts val="0"/>
              </a:spcBef>
              <a:spcAft>
                <a:spcPts val="0"/>
              </a:spcAft>
            </a:pPr>
            <a:r>
              <a:rPr lang="en-GB" sz="1100" kern="1400">
                <a:ln>
                  <a:noFill/>
                </a:ln>
                <a:solidFill>
                  <a:srgbClr val="000000"/>
                </a:solidFill>
                <a:effectLst/>
                <a:latin typeface="Times New Roman"/>
                <a:cs typeface="Times New Roman"/>
              </a:rPr>
              <a:t>In Computing, the children will be learning </a:t>
            </a:r>
            <a:r>
              <a:rPr lang="en-GB" sz="1100" kern="1400">
                <a:solidFill>
                  <a:srgbClr val="000000"/>
                </a:solidFill>
                <a:latin typeface="Times New Roman"/>
                <a:cs typeface="Times New Roman"/>
              </a:rPr>
              <a:t>how</a:t>
            </a:r>
            <a:r>
              <a:rPr lang="en-GB" sz="1100" kern="1400">
                <a:ln>
                  <a:noFill/>
                </a:ln>
                <a:solidFill>
                  <a:srgbClr val="000000"/>
                </a:solidFill>
                <a:effectLst/>
                <a:latin typeface="Times New Roman"/>
                <a:cs typeface="Times New Roman"/>
              </a:rPr>
              <a:t> computers work and will participate in an online safety </a:t>
            </a:r>
            <a:r>
              <a:rPr lang="en-GB" sz="1100" kern="1400" dirty="0">
                <a:ln>
                  <a:noFill/>
                </a:ln>
                <a:solidFill>
                  <a:srgbClr val="000000"/>
                </a:solidFill>
                <a:effectLst/>
                <a:latin typeface="Times New Roman"/>
                <a:cs typeface="Times New Roman"/>
              </a:rPr>
              <a:t>session. </a:t>
            </a:r>
          </a:p>
        </p:txBody>
      </p:sp>
      <p:sp>
        <p:nvSpPr>
          <p:cNvPr id="18" name="TextBox 17">
            <a:extLst>
              <a:ext uri="{FF2B5EF4-FFF2-40B4-BE49-F238E27FC236}">
                <a16:creationId xmlns:a16="http://schemas.microsoft.com/office/drawing/2014/main" id="{B0ADA15D-8169-F985-C6BB-6A1BEE3DB2EA}"/>
              </a:ext>
            </a:extLst>
          </p:cNvPr>
          <p:cNvSpPr txBox="1"/>
          <p:nvPr/>
        </p:nvSpPr>
        <p:spPr>
          <a:xfrm>
            <a:off x="2183292" y="2880064"/>
            <a:ext cx="2491409" cy="369332"/>
          </a:xfrm>
          <a:prstGeom prst="rect">
            <a:avLst/>
          </a:prstGeom>
          <a:noFill/>
        </p:spPr>
        <p:txBody>
          <a:bodyPr wrap="square" lIns="91440" tIns="45720" rIns="91440" bIns="45720" rtlCol="0" anchor="t">
            <a:spAutoFit/>
          </a:bodyPr>
          <a:lstStyle/>
          <a:p>
            <a:pPr algn="ctr"/>
            <a:r>
              <a:rPr lang="en-GB" dirty="0">
                <a:latin typeface="Aptos ExtraBold"/>
              </a:rPr>
              <a:t>Maths</a:t>
            </a:r>
          </a:p>
        </p:txBody>
      </p:sp>
      <p:sp>
        <p:nvSpPr>
          <p:cNvPr id="19" name="TextBox 18">
            <a:extLst>
              <a:ext uri="{FF2B5EF4-FFF2-40B4-BE49-F238E27FC236}">
                <a16:creationId xmlns:a16="http://schemas.microsoft.com/office/drawing/2014/main" id="{16ECA923-B9D5-7792-7B59-FFCE212347E8}"/>
              </a:ext>
            </a:extLst>
          </p:cNvPr>
          <p:cNvSpPr txBox="1"/>
          <p:nvPr/>
        </p:nvSpPr>
        <p:spPr>
          <a:xfrm>
            <a:off x="2183294" y="3994684"/>
            <a:ext cx="2491409" cy="369332"/>
          </a:xfrm>
          <a:prstGeom prst="rect">
            <a:avLst/>
          </a:prstGeom>
          <a:noFill/>
        </p:spPr>
        <p:txBody>
          <a:bodyPr wrap="square" lIns="91440" tIns="45720" rIns="91440" bIns="45720" rtlCol="0" anchor="t">
            <a:spAutoFit/>
          </a:bodyPr>
          <a:lstStyle/>
          <a:p>
            <a:pPr algn="ctr"/>
            <a:r>
              <a:rPr lang="en-GB" dirty="0">
                <a:latin typeface="Aptos ExtraBold"/>
              </a:rPr>
              <a:t>Science</a:t>
            </a:r>
          </a:p>
        </p:txBody>
      </p:sp>
      <p:sp>
        <p:nvSpPr>
          <p:cNvPr id="20" name="TextBox 19">
            <a:extLst>
              <a:ext uri="{FF2B5EF4-FFF2-40B4-BE49-F238E27FC236}">
                <a16:creationId xmlns:a16="http://schemas.microsoft.com/office/drawing/2014/main" id="{CCF08334-4189-5795-6A52-3DE8FBE4A285}"/>
              </a:ext>
            </a:extLst>
          </p:cNvPr>
          <p:cNvSpPr txBox="1"/>
          <p:nvPr/>
        </p:nvSpPr>
        <p:spPr>
          <a:xfrm>
            <a:off x="2183294" y="5127656"/>
            <a:ext cx="2491409" cy="369332"/>
          </a:xfrm>
          <a:prstGeom prst="rect">
            <a:avLst/>
          </a:prstGeom>
          <a:noFill/>
        </p:spPr>
        <p:txBody>
          <a:bodyPr wrap="square" lIns="91440" tIns="45720" rIns="91440" bIns="45720" rtlCol="0" anchor="t">
            <a:spAutoFit/>
          </a:bodyPr>
          <a:lstStyle/>
          <a:p>
            <a:pPr algn="ctr"/>
            <a:r>
              <a:rPr lang="en-GB" dirty="0">
                <a:latin typeface="Aptos ExtraBold"/>
              </a:rPr>
              <a:t>Topic</a:t>
            </a:r>
          </a:p>
        </p:txBody>
      </p:sp>
      <p:sp>
        <p:nvSpPr>
          <p:cNvPr id="21" name="TextBox 20">
            <a:extLst>
              <a:ext uri="{FF2B5EF4-FFF2-40B4-BE49-F238E27FC236}">
                <a16:creationId xmlns:a16="http://schemas.microsoft.com/office/drawing/2014/main" id="{F8B2D6C5-9C43-EF01-5105-7AA39B9BFB8F}"/>
              </a:ext>
            </a:extLst>
          </p:cNvPr>
          <p:cNvSpPr txBox="1"/>
          <p:nvPr/>
        </p:nvSpPr>
        <p:spPr>
          <a:xfrm>
            <a:off x="1267878" y="6954643"/>
            <a:ext cx="4555433" cy="369332"/>
          </a:xfrm>
          <a:prstGeom prst="rect">
            <a:avLst/>
          </a:prstGeom>
          <a:noFill/>
        </p:spPr>
        <p:txBody>
          <a:bodyPr wrap="square" lIns="91440" tIns="45720" rIns="91440" bIns="45720" rtlCol="0" anchor="t">
            <a:spAutoFit/>
          </a:bodyPr>
          <a:lstStyle/>
          <a:p>
            <a:pPr algn="ctr"/>
            <a:r>
              <a:rPr lang="en-GB" dirty="0">
                <a:latin typeface="Aptos ExtraBold"/>
              </a:rPr>
              <a:t>Religious Education</a:t>
            </a:r>
          </a:p>
        </p:txBody>
      </p:sp>
    </p:spTree>
    <p:extLst>
      <p:ext uri="{BB962C8B-B14F-4D97-AF65-F5344CB8AC3E}">
        <p14:creationId xmlns:p14="http://schemas.microsoft.com/office/powerpoint/2010/main" val="41643292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enpals">
      <a:majorFont>
        <a:latin typeface="Sassoon Penpals"/>
        <a:ea typeface=""/>
        <a:cs typeface=""/>
      </a:majorFont>
      <a:minorFont>
        <a:latin typeface="Sassoon Penpal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4 Portrait" id="{C30EEFD6-C789-47EC-94A3-1772C2AE4350}" vid="{FED2577B-482A-4E4A-931C-AAB337DCFC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FF4CC65428CD9498EF943C2A8E4A992" ma:contentTypeVersion="22" ma:contentTypeDescription="Create a new document." ma:contentTypeScope="" ma:versionID="bad381cf53c96c0123dfa11b4caa56a8">
  <xsd:schema xmlns:xsd="http://www.w3.org/2001/XMLSchema" xmlns:xs="http://www.w3.org/2001/XMLSchema" xmlns:p="http://schemas.microsoft.com/office/2006/metadata/properties" xmlns:ns2="bf8e698f-f588-441f-ba4f-ce918e962eb8" xmlns:ns3="4f5d8c3a-2751-4682-b268-54e77d07912a" targetNamespace="http://schemas.microsoft.com/office/2006/metadata/properties" ma:root="true" ma:fieldsID="3cc89f931ab727177d1f93c4f780f4a9" ns2:_="" ns3:_="">
    <xsd:import namespace="bf8e698f-f588-441f-ba4f-ce918e962eb8"/>
    <xsd:import namespace="4f5d8c3a-2751-4682-b268-54e77d07912a"/>
    <xsd:element name="properties">
      <xsd:complexType>
        <xsd:sequence>
          <xsd:element name="documentManagement">
            <xsd:complexType>
              <xsd:all>
                <xsd:element ref="ns2:DateandTime"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8e698f-f588-441f-ba4f-ce918e962eb8" elementFormDefault="qualified">
    <xsd:import namespace="http://schemas.microsoft.com/office/2006/documentManagement/types"/>
    <xsd:import namespace="http://schemas.microsoft.com/office/infopath/2007/PartnerControls"/>
    <xsd:element name="DateandTime" ma:index="5" nillable="true" ma:displayName="Date and Time" ma:format="DateTime" ma:internalName="DateandTime" ma:readOnly="false">
      <xsd:simpleType>
        <xsd:restriction base="dms:DateTime"/>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98eca7b-0660-4bf5-9a46-b31b4b7811f0"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5d8c3a-2751-4682-b268-54e77d07912a" elementFormDefault="qualified">
    <xsd:import namespace="http://schemas.microsoft.com/office/2006/documentManagement/types"/>
    <xsd:import namespace="http://schemas.microsoft.com/office/infopath/2007/PartnerControls"/>
    <xsd:element name="SharedWithUsers" ma:index="9"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93cf53e8-d175-428b-acd8-555ccf8bb442}" ma:internalName="TaxCatchAll" ma:showField="CatchAllData" ma:web="4f5d8c3a-2751-4682-b268-54e77d0791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6"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f8e698f-f588-441f-ba4f-ce918e962eb8">
      <Terms xmlns="http://schemas.microsoft.com/office/infopath/2007/PartnerControls"/>
    </lcf76f155ced4ddcb4097134ff3c332f>
    <DateandTime xmlns="bf8e698f-f588-441f-ba4f-ce918e962eb8" xsi:nil="true"/>
    <TaxCatchAll xmlns="4f5d8c3a-2751-4682-b268-54e77d07912a" xsi:nil="true"/>
  </documentManagement>
</p:properties>
</file>

<file path=customXml/itemProps1.xml><?xml version="1.0" encoding="utf-8"?>
<ds:datastoreItem xmlns:ds="http://schemas.openxmlformats.org/officeDocument/2006/customXml" ds:itemID="{6935AF58-2F65-4ACA-BEC3-4B0C750B02C2}">
  <ds:schemaRefs>
    <ds:schemaRef ds:uri="http://schemas.microsoft.com/sharepoint/v3/contenttype/forms"/>
  </ds:schemaRefs>
</ds:datastoreItem>
</file>

<file path=customXml/itemProps2.xml><?xml version="1.0" encoding="utf-8"?>
<ds:datastoreItem xmlns:ds="http://schemas.openxmlformats.org/officeDocument/2006/customXml" ds:itemID="{48A87854-3145-4111-9A39-2A5281E6C3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8e698f-f588-441f-ba4f-ce918e962eb8"/>
    <ds:schemaRef ds:uri="4f5d8c3a-2751-4682-b268-54e77d0791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6114C7B-DFEB-4B30-BE29-0D5543049CA8}">
  <ds:schemaRefs>
    <ds:schemaRef ds:uri="http://schemas.microsoft.com/office/2006/metadata/properties"/>
    <ds:schemaRef ds:uri="http://schemas.microsoft.com/office/infopath/2007/PartnerControls"/>
    <ds:schemaRef ds:uri="bf8e698f-f588-441f-ba4f-ce918e962eb8"/>
    <ds:schemaRef ds:uri="4f5d8c3a-2751-4682-b268-54e77d07912a"/>
  </ds:schemaRefs>
</ds:datastoreItem>
</file>

<file path=docProps/app.xml><?xml version="1.0" encoding="utf-8"?>
<Properties xmlns="http://schemas.openxmlformats.org/officeDocument/2006/extended-properties" xmlns:vt="http://schemas.openxmlformats.org/officeDocument/2006/docPropsVTypes">
  <Template>A4 Portrait</Template>
  <TotalTime>33</TotalTime>
  <Words>597</Words>
  <Application>Microsoft Office PowerPoint</Application>
  <PresentationFormat>A4 Paper (210x297 mm)</PresentationFormat>
  <Paragraphs>19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Shropshire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James Berry</dc:creator>
  <cp:lastModifiedBy>Mary Smith</cp:lastModifiedBy>
  <cp:revision>62</cp:revision>
  <dcterms:created xsi:type="dcterms:W3CDTF">2026-04-11T12:12:27Z</dcterms:created>
  <dcterms:modified xsi:type="dcterms:W3CDTF">2026-08-01T11:24:11Z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0x010100FFF4CC65428CD9498EF943C2A8E4A992</vt:lpwstr>
  </property>
  <property fmtid="{D5CDD505-2E9C-101B-9397-08002B2CF9AE}" pid="3" name="MediaServiceImageTags">
    <vt:lpwstr/>
  </property>
</Properties>
</file>