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A235F4-4F2C-3E9F-64C0-DF3C9F667079}" v="188" dt="2026-09-16T11:01:21.8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7" d="100"/>
          <a:sy n="57" d="100"/>
        </p:scale>
        <p:origin x="2630"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y Firkins" userId="S::firkins.j@meadows.shropshire.sch.uk::fd2bced4-b768-4464-a050-9ae91f8b3481" providerId="AD" clId="Web-{C8A235F4-4F2C-3E9F-64C0-DF3C9F667079}"/>
    <pc:docChg chg="modSld">
      <pc:chgData name="Jenny Firkins" userId="S::firkins.j@meadows.shropshire.sch.uk::fd2bced4-b768-4464-a050-9ae91f8b3481" providerId="AD" clId="Web-{C8A235F4-4F2C-3E9F-64C0-DF3C9F667079}" dt="2026-09-16T11:01:21.886" v="177" actId="1076"/>
      <pc:docMkLst>
        <pc:docMk/>
      </pc:docMkLst>
      <pc:sldChg chg="modSp">
        <pc:chgData name="Jenny Firkins" userId="S::firkins.j@meadows.shropshire.sch.uk::fd2bced4-b768-4464-a050-9ae91f8b3481" providerId="AD" clId="Web-{C8A235F4-4F2C-3E9F-64C0-DF3C9F667079}" dt="2026-09-16T11:00:00.493" v="171"/>
        <pc:sldMkLst>
          <pc:docMk/>
          <pc:sldMk cId="4175968464" sldId="257"/>
        </pc:sldMkLst>
        <pc:graphicFrameChg chg="mod modGraphic">
          <ac:chgData name="Jenny Firkins" userId="S::firkins.j@meadows.shropshire.sch.uk::fd2bced4-b768-4464-a050-9ae91f8b3481" providerId="AD" clId="Web-{C8A235F4-4F2C-3E9F-64C0-DF3C9F667079}" dt="2026-09-16T11:00:00.493" v="171"/>
          <ac:graphicFrameMkLst>
            <pc:docMk/>
            <pc:sldMk cId="4175968464" sldId="257"/>
            <ac:graphicFrameMk id="13" creationId="{6726222F-DB5F-EF44-2269-34230337F57A}"/>
          </ac:graphicFrameMkLst>
        </pc:graphicFrameChg>
      </pc:sldChg>
      <pc:sldChg chg="modSp">
        <pc:chgData name="Jenny Firkins" userId="S::firkins.j@meadows.shropshire.sch.uk::fd2bced4-b768-4464-a050-9ae91f8b3481" providerId="AD" clId="Web-{C8A235F4-4F2C-3E9F-64C0-DF3C9F667079}" dt="2026-09-16T11:01:21.886" v="177" actId="1076"/>
        <pc:sldMkLst>
          <pc:docMk/>
          <pc:sldMk cId="2573203395" sldId="258"/>
        </pc:sldMkLst>
        <pc:spChg chg="mod">
          <ac:chgData name="Jenny Firkins" userId="S::firkins.j@meadows.shropshire.sch.uk::fd2bced4-b768-4464-a050-9ae91f8b3481" providerId="AD" clId="Web-{C8A235F4-4F2C-3E9F-64C0-DF3C9F667079}" dt="2026-09-16T11:01:04.713" v="175" actId="1076"/>
          <ac:spMkLst>
            <pc:docMk/>
            <pc:sldMk cId="2573203395" sldId="258"/>
            <ac:spMk id="12" creationId="{3C218D3E-650B-7909-4C93-FE0C4268A672}"/>
          </ac:spMkLst>
        </pc:spChg>
        <pc:spChg chg="mod">
          <ac:chgData name="Jenny Firkins" userId="S::firkins.j@meadows.shropshire.sch.uk::fd2bced4-b768-4464-a050-9ae91f8b3481" providerId="AD" clId="Web-{C8A235F4-4F2C-3E9F-64C0-DF3C9F667079}" dt="2026-09-16T11:00:51.323" v="173" actId="1076"/>
          <ac:spMkLst>
            <pc:docMk/>
            <pc:sldMk cId="2573203395" sldId="258"/>
            <ac:spMk id="14" creationId="{B3D135DF-2CFA-AC35-A290-028E0FC1B7A8}"/>
          </ac:spMkLst>
        </pc:spChg>
        <pc:spChg chg="mod">
          <ac:chgData name="Jenny Firkins" userId="S::firkins.j@meadows.shropshire.sch.uk::fd2bced4-b768-4464-a050-9ae91f8b3481" providerId="AD" clId="Web-{C8A235F4-4F2C-3E9F-64C0-DF3C9F667079}" dt="2026-09-16T11:01:21.886" v="177" actId="1076"/>
          <ac:spMkLst>
            <pc:docMk/>
            <pc:sldMk cId="2573203395" sldId="258"/>
            <ac:spMk id="15" creationId="{C5AFC4BF-4732-C107-D020-C25647C8BCFF}"/>
          </ac:spMkLst>
        </pc:spChg>
        <pc:spChg chg="mod">
          <ac:chgData name="Jenny Firkins" userId="S::firkins.j@meadows.shropshire.sch.uk::fd2bced4-b768-4464-a050-9ae91f8b3481" providerId="AD" clId="Web-{C8A235F4-4F2C-3E9F-64C0-DF3C9F667079}" dt="2026-09-16T11:01:00.385" v="174" actId="1076"/>
          <ac:spMkLst>
            <pc:docMk/>
            <pc:sldMk cId="2573203395" sldId="258"/>
            <ac:spMk id="17" creationId="{938976A4-EF08-2A05-8983-07E641509101}"/>
          </ac:spMkLst>
        </pc:spChg>
      </pc:sldChg>
    </pc:docChg>
  </pc:docChgLst>
  <pc:docChgLst>
    <pc:chgData name="Mary Smith" userId="4e733bcf-a05e-4aac-aa3b-d3f583e9ce72" providerId="ADAL" clId="{BD5D82C7-4D48-48C7-8D7A-8900D539B173}"/>
    <pc:docChg chg="custSel modSld">
      <pc:chgData name="Mary Smith" userId="4e733bcf-a05e-4aac-aa3b-d3f583e9ce72" providerId="ADAL" clId="{BD5D82C7-4D48-48C7-8D7A-8900D539B173}" dt="2026-09-01T12:58:22.014" v="196" actId="20577"/>
      <pc:docMkLst>
        <pc:docMk/>
      </pc:docMkLst>
      <pc:sldChg chg="addSp delSp modSp mod">
        <pc:chgData name="Mary Smith" userId="4e733bcf-a05e-4aac-aa3b-d3f583e9ce72" providerId="ADAL" clId="{BD5D82C7-4D48-48C7-8D7A-8900D539B173}" dt="2026-09-01T12:55:42.556" v="105" actId="1076"/>
        <pc:sldMkLst>
          <pc:docMk/>
          <pc:sldMk cId="4175968464" sldId="257"/>
        </pc:sldMkLst>
        <pc:picChg chg="add mod">
          <ac:chgData name="Mary Smith" userId="4e733bcf-a05e-4aac-aa3b-d3f583e9ce72" providerId="ADAL" clId="{BD5D82C7-4D48-48C7-8D7A-8900D539B173}" dt="2026-09-01T12:55:42.556" v="105" actId="1076"/>
          <ac:picMkLst>
            <pc:docMk/>
            <pc:sldMk cId="4175968464" sldId="257"/>
            <ac:picMk id="4" creationId="{72255993-E54B-0164-542B-17DF5366A114}"/>
          </ac:picMkLst>
        </pc:picChg>
      </pc:sldChg>
      <pc:sldChg chg="modSp mod">
        <pc:chgData name="Mary Smith" userId="4e733bcf-a05e-4aac-aa3b-d3f583e9ce72" providerId="ADAL" clId="{BD5D82C7-4D48-48C7-8D7A-8900D539B173}" dt="2026-09-01T12:58:22.014" v="196" actId="20577"/>
        <pc:sldMkLst>
          <pc:docMk/>
          <pc:sldMk cId="2573203395" sldId="258"/>
        </pc:sldMkLst>
        <pc:graphicFrameChg chg="modGraphic">
          <ac:chgData name="Mary Smith" userId="4e733bcf-a05e-4aac-aa3b-d3f583e9ce72" providerId="ADAL" clId="{BD5D82C7-4D48-48C7-8D7A-8900D539B173}" dt="2026-09-01T12:58:22.014" v="196" actId="20577"/>
          <ac:graphicFrameMkLst>
            <pc:docMk/>
            <pc:sldMk cId="2573203395" sldId="258"/>
            <ac:graphicFrameMk id="7" creationId="{C67F855F-8602-FECC-BF5E-BF0F1AAE6B7B}"/>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7215" y="167391"/>
            <a:ext cx="6244796" cy="351593"/>
          </a:xfrm>
        </p:spPr>
        <p:txBody>
          <a:bodyPr anchor="t">
            <a:normAutofit/>
          </a:bodyPr>
          <a:lstStyle>
            <a:lvl1pPr algn="l">
              <a:defRPr sz="2000">
                <a:latin typeface="Sassoon Penpals" panose="02000400000000000000" pitchFamily="50" charset="0"/>
              </a:defRPr>
            </a:lvl1pPr>
          </a:lstStyle>
          <a:p>
            <a:r>
              <a:rPr lang="en-US"/>
              <a:t>Click to edit Master title style</a:t>
            </a:r>
            <a:endParaRPr lang="en-US" dirty="0"/>
          </a:p>
        </p:txBody>
      </p:sp>
      <p:sp>
        <p:nvSpPr>
          <p:cNvPr id="3" name="Subtitle 2"/>
          <p:cNvSpPr>
            <a:spLocks noGrp="1"/>
          </p:cNvSpPr>
          <p:nvPr>
            <p:ph type="subTitle" idx="1"/>
          </p:nvPr>
        </p:nvSpPr>
        <p:spPr>
          <a:xfrm>
            <a:off x="267215" y="729798"/>
            <a:ext cx="4119434" cy="1086645"/>
          </a:xfrm>
        </p:spPr>
        <p:txBody>
          <a:bodyPr/>
          <a:lstStyle>
            <a:lvl1pPr marL="0" indent="0" algn="l">
              <a:buNone/>
              <a:defRPr sz="1400">
                <a:latin typeface="Sassoon Penpals" panose="02000400000000000000" pitchFamily="50"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3676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11996" y="197200"/>
            <a:ext cx="6435939" cy="358854"/>
          </a:xfrm>
        </p:spPr>
        <p:txBody>
          <a:bodyPr anchor="t"/>
          <a:lstStyle>
            <a:lvl1pPr>
              <a:defRPr sz="1600">
                <a:latin typeface="Sassoon Penpals" panose="02000400000000000000" pitchFamily="50" charset="0"/>
              </a:defRPr>
            </a:lvl1pPr>
          </a:lstStyle>
          <a:p>
            <a:r>
              <a:rPr lang="en-US"/>
              <a:t>Click to edit Master title style</a:t>
            </a:r>
            <a:endParaRPr lang="en-US" dirty="0"/>
          </a:p>
        </p:txBody>
      </p:sp>
      <p:sp>
        <p:nvSpPr>
          <p:cNvPr id="3" name="Content Placeholder 2"/>
          <p:cNvSpPr>
            <a:spLocks noGrp="1"/>
          </p:cNvSpPr>
          <p:nvPr>
            <p:ph idx="1" hasCustomPrompt="1"/>
          </p:nvPr>
        </p:nvSpPr>
        <p:spPr>
          <a:xfrm>
            <a:off x="211996" y="684647"/>
            <a:ext cx="2314575" cy="1910272"/>
          </a:xfrm>
        </p:spPr>
        <p:txBody>
          <a:bodyPr>
            <a:normAutofit/>
          </a:bodyPr>
          <a:lstStyle>
            <a:lvl1pPr marL="0" indent="0">
              <a:buNone/>
              <a:defRPr sz="1200">
                <a:latin typeface="Sassoon Penpals" panose="02000400000000000000" pitchFamily="50" charset="0"/>
              </a:defRPr>
            </a:lvl1pPr>
            <a:lvl2pPr marL="342900" indent="0">
              <a:buNone/>
              <a:defRPr/>
            </a:lvl2pPr>
            <a:lvl3pPr marL="685800" indent="0">
              <a:buNone/>
              <a:defRPr/>
            </a:lvl3pPr>
            <a:lvl4pPr marL="1028700" indent="0">
              <a:buNone/>
              <a:defRPr/>
            </a:lvl4pPr>
            <a:lvl5pPr marL="1371600" indent="0">
              <a:buNone/>
              <a:defRPr/>
            </a:lvl5pPr>
          </a:lstStyle>
          <a:p>
            <a:pPr lvl="0"/>
            <a:r>
              <a:rPr lang="en-US" dirty="0"/>
              <a:t>Text box</a:t>
            </a:r>
          </a:p>
        </p:txBody>
      </p:sp>
    </p:spTree>
    <p:extLst>
      <p:ext uri="{BB962C8B-B14F-4D97-AF65-F5344CB8AC3E}">
        <p14:creationId xmlns:p14="http://schemas.microsoft.com/office/powerpoint/2010/main" val="2568747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36709" y="197200"/>
            <a:ext cx="6435939" cy="371211"/>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36709" y="717271"/>
            <a:ext cx="2444707" cy="1395734"/>
          </a:xfrm>
          <a:prstGeom prst="rect">
            <a:avLst/>
          </a:prstGeom>
        </p:spPr>
        <p:txBody>
          <a:bodyPr vert="horz" lIns="91440" tIns="45720" rIns="91440" bIns="45720" rtlCol="0">
            <a:normAutofit/>
          </a:bodyPr>
          <a:lstStyle/>
          <a:p>
            <a:pPr lvl="0"/>
            <a:r>
              <a:rPr lang="en-US" dirty="0"/>
              <a:t>Text</a:t>
            </a:r>
          </a:p>
        </p:txBody>
      </p:sp>
    </p:spTree>
    <p:extLst>
      <p:ext uri="{BB962C8B-B14F-4D97-AF65-F5344CB8AC3E}">
        <p14:creationId xmlns:p14="http://schemas.microsoft.com/office/powerpoint/2010/main" val="1675889957"/>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685800" rtl="0" eaLnBrk="1" latinLnBrk="0" hangingPunct="1">
        <a:lnSpc>
          <a:spcPct val="90000"/>
        </a:lnSpc>
        <a:spcBef>
          <a:spcPct val="0"/>
        </a:spcBef>
        <a:buNone/>
        <a:defRPr sz="2000" kern="1200">
          <a:solidFill>
            <a:schemeClr val="tx1"/>
          </a:solidFill>
          <a:latin typeface="Sassoon Penpals" panose="02000400000000000000" pitchFamily="50" charset="0"/>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1400" kern="1200">
          <a:solidFill>
            <a:schemeClr val="tx1"/>
          </a:solidFill>
          <a:latin typeface="Sassoon Penpals" panose="02000400000000000000" pitchFamily="50"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Sassoon Penpals" panose="02000400000000000000" pitchFamily="50"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Sassoon Penpals" panose="02000400000000000000" pitchFamily="50"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Sassoon Penpals" panose="02000400000000000000" pitchFamily="50"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Sassoon Penpals" panose="020004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topmarks.co.uk/maths-games/hit-the-button" TargetMode="External"/><Relationship Id="rId2" Type="http://schemas.openxmlformats.org/officeDocument/2006/relationships/hyperlink" Target="https://play.ttrockstars.com/auth/school/student/40237/" TargetMode="External"/><Relationship Id="rId1" Type="http://schemas.openxmlformats.org/officeDocument/2006/relationships/slideLayout" Target="../slideLayouts/slideLayout2.xml"/><Relationship Id="rId4" Type="http://schemas.openxmlformats.org/officeDocument/2006/relationships/hyperlink" Target="http://www.meadows.shropshire.sch.uk/welcome.as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up of a logo&#10;&#10;AI-generated content may be incorrect.">
            <a:extLst>
              <a:ext uri="{FF2B5EF4-FFF2-40B4-BE49-F238E27FC236}">
                <a16:creationId xmlns:a16="http://schemas.microsoft.com/office/drawing/2014/main" id="{93927DFD-B04D-264D-5E86-935933614D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143" y="632321"/>
            <a:ext cx="5285714" cy="1923810"/>
          </a:xfrm>
          <a:prstGeom prst="rect">
            <a:avLst/>
          </a:prstGeom>
        </p:spPr>
      </p:pic>
      <p:pic>
        <p:nvPicPr>
          <p:cNvPr id="8" name="Picture 7" descr="A black tree with a white background&#10;&#10;AI-generated content may be incorrect.">
            <a:extLst>
              <a:ext uri="{FF2B5EF4-FFF2-40B4-BE49-F238E27FC236}">
                <a16:creationId xmlns:a16="http://schemas.microsoft.com/office/drawing/2014/main" id="{1424DA40-07C8-28AE-C185-7C7BFF5E2E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048" y="240743"/>
            <a:ext cx="1076190" cy="1104762"/>
          </a:xfrm>
          <a:prstGeom prst="rect">
            <a:avLst/>
          </a:prstGeom>
        </p:spPr>
      </p:pic>
      <p:pic>
        <p:nvPicPr>
          <p:cNvPr id="9" name="Picture 8" descr="A black tree with a white background&#10;&#10;AI-generated content may be incorrect.">
            <a:extLst>
              <a:ext uri="{FF2B5EF4-FFF2-40B4-BE49-F238E27FC236}">
                <a16:creationId xmlns:a16="http://schemas.microsoft.com/office/drawing/2014/main" id="{336F2226-F34F-CD70-4000-841D81EA9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3762" y="240743"/>
            <a:ext cx="1076190" cy="1104762"/>
          </a:xfrm>
          <a:prstGeom prst="rect">
            <a:avLst/>
          </a:prstGeom>
        </p:spPr>
      </p:pic>
      <p:pic>
        <p:nvPicPr>
          <p:cNvPr id="11" name="Picture 10" descr="A close up of a bird&#10;&#10;AI-generated content may be incorrect.">
            <a:extLst>
              <a:ext uri="{FF2B5EF4-FFF2-40B4-BE49-F238E27FC236}">
                <a16:creationId xmlns:a16="http://schemas.microsoft.com/office/drawing/2014/main" id="{7A961765-CE33-2C8B-6B25-E030E4CD80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06921" y="1442916"/>
            <a:ext cx="838095" cy="1276190"/>
          </a:xfrm>
          <a:prstGeom prst="rect">
            <a:avLst/>
          </a:prstGeom>
        </p:spPr>
      </p:pic>
      <p:sp>
        <p:nvSpPr>
          <p:cNvPr id="13" name="TextBox 12">
            <a:extLst>
              <a:ext uri="{FF2B5EF4-FFF2-40B4-BE49-F238E27FC236}">
                <a16:creationId xmlns:a16="http://schemas.microsoft.com/office/drawing/2014/main" id="{96FA0817-3854-5007-3924-1908CC5089C2}"/>
              </a:ext>
            </a:extLst>
          </p:cNvPr>
          <p:cNvSpPr txBox="1"/>
          <p:nvPr/>
        </p:nvSpPr>
        <p:spPr>
          <a:xfrm>
            <a:off x="1514286" y="2831798"/>
            <a:ext cx="3829428" cy="3043782"/>
          </a:xfrm>
          <a:prstGeom prst="rect">
            <a:avLst/>
          </a:prstGeom>
          <a:noFill/>
        </p:spPr>
        <p:txBody>
          <a:bodyPr wrap="square" lIns="91440" tIns="45720" rIns="91440" bIns="45720" anchor="t">
            <a:spAutoFit/>
          </a:bodyPr>
          <a:lstStyle/>
          <a:p>
            <a:pPr marL="0" marR="18656" indent="0" algn="ctr">
              <a:spcBef>
                <a:spcPts val="0"/>
              </a:spcBef>
            </a:pPr>
            <a:r>
              <a:rPr lang="en-GB" sz="2000" kern="1400" dirty="0">
                <a:ln>
                  <a:noFill/>
                </a:ln>
                <a:solidFill>
                  <a:srgbClr val="000000"/>
                </a:solidFill>
                <a:effectLst/>
                <a:latin typeface="Calibri" panose="020F0502020204030204" pitchFamily="34" charset="0"/>
              </a:rPr>
              <a:t>Welcome to </a:t>
            </a:r>
            <a:endParaRPr lang="en-GB" sz="1200" kern="1400" dirty="0">
              <a:ln>
                <a:noFill/>
              </a:ln>
              <a:solidFill>
                <a:srgbClr val="000000"/>
              </a:solidFill>
              <a:effectLst/>
              <a:latin typeface="Calibri" panose="020F0502020204030204" pitchFamily="34" charset="0"/>
            </a:endParaRPr>
          </a:p>
          <a:p>
            <a:pPr marL="0" marR="18656" indent="0" algn="ctr">
              <a:spcBef>
                <a:spcPts val="0"/>
              </a:spcBef>
            </a:pPr>
            <a:r>
              <a:rPr lang="en-GB" sz="4800" b="1" kern="1400" dirty="0">
                <a:ln>
                  <a:noFill/>
                </a:ln>
                <a:solidFill>
                  <a:srgbClr val="000000"/>
                </a:solidFill>
                <a:effectLst/>
                <a:latin typeface="Sassoon Penpals" panose="02000400000000000000" pitchFamily="50" charset="0"/>
              </a:rPr>
              <a:t>Puffins</a:t>
            </a:r>
            <a:endParaRPr lang="en-GB" sz="1200" kern="1400" dirty="0">
              <a:ln>
                <a:noFill/>
              </a:ln>
              <a:solidFill>
                <a:srgbClr val="000000"/>
              </a:solidFill>
              <a:effectLst/>
              <a:latin typeface="Calibri" panose="020F0502020204030204" pitchFamily="34" charset="0"/>
            </a:endParaRPr>
          </a:p>
          <a:p>
            <a:pPr marL="0" marR="18656" indent="0" algn="ctr">
              <a:spcBef>
                <a:spcPts val="0"/>
              </a:spcBef>
            </a:pPr>
            <a:r>
              <a:rPr lang="en-GB" sz="3600" kern="1400" dirty="0">
                <a:ln>
                  <a:noFill/>
                </a:ln>
                <a:solidFill>
                  <a:srgbClr val="000000"/>
                </a:solidFill>
                <a:effectLst/>
                <a:latin typeface="Sassoon Penpals" panose="02000400000000000000" pitchFamily="50" charset="0"/>
              </a:rPr>
              <a:t>Year 3 Class</a:t>
            </a:r>
            <a:endParaRPr lang="en-GB" sz="1200" kern="1400" dirty="0">
              <a:ln>
                <a:noFill/>
              </a:ln>
              <a:solidFill>
                <a:srgbClr val="000000"/>
              </a:solidFill>
              <a:effectLst/>
              <a:latin typeface="Calibri" panose="020F0502020204030204" pitchFamily="34" charset="0"/>
            </a:endParaRPr>
          </a:p>
          <a:p>
            <a:pPr marL="0" marR="18415" indent="0" algn="ctr">
              <a:spcBef>
                <a:spcPts val="0"/>
              </a:spcBef>
            </a:pPr>
            <a:r>
              <a:rPr lang="en-GB" sz="2000" kern="1400" dirty="0">
                <a:ln>
                  <a:noFill/>
                </a:ln>
                <a:solidFill>
                  <a:srgbClr val="000000"/>
                </a:solidFill>
                <a:effectLst/>
                <a:latin typeface="Calibri"/>
                <a:ea typeface="Calibri"/>
                <a:cs typeface="Calibri"/>
              </a:rPr>
              <a:t>2026-27</a:t>
            </a:r>
            <a:endParaRPr lang="en-GB" sz="1100" kern="1400">
              <a:ln>
                <a:noFill/>
              </a:ln>
              <a:solidFill>
                <a:srgbClr val="000000"/>
              </a:solidFill>
              <a:effectLst/>
              <a:latin typeface="Calibri"/>
              <a:ea typeface="Calibri"/>
              <a:cs typeface="Calibri"/>
            </a:endParaRPr>
          </a:p>
          <a:p>
            <a:pPr marL="0" marR="18415" indent="0" algn="ctr">
              <a:spcBef>
                <a:spcPts val="0"/>
              </a:spcBef>
            </a:pPr>
            <a:r>
              <a:rPr lang="en-GB" sz="2000" kern="1400" dirty="0">
                <a:ln>
                  <a:noFill/>
                </a:ln>
                <a:solidFill>
                  <a:srgbClr val="000000"/>
                </a:solidFill>
                <a:effectLst/>
                <a:latin typeface="Calibri"/>
                <a:ea typeface="Calibri"/>
                <a:cs typeface="Calibri"/>
              </a:rPr>
              <a:t>Your teachers are</a:t>
            </a:r>
          </a:p>
          <a:p>
            <a:pPr marR="18415" algn="ctr"/>
            <a:r>
              <a:rPr lang="en-GB" sz="2000" kern="1400">
                <a:ln>
                  <a:noFill/>
                </a:ln>
                <a:solidFill>
                  <a:srgbClr val="000000"/>
                </a:solidFill>
                <a:effectLst/>
                <a:latin typeface="Calibri"/>
                <a:ea typeface="Calibri"/>
                <a:cs typeface="Calibri"/>
              </a:rPr>
              <a:t> Mrs Smith </a:t>
            </a:r>
            <a:r>
              <a:rPr lang="en-GB" sz="2000" kern="1400">
                <a:solidFill>
                  <a:srgbClr val="000000"/>
                </a:solidFill>
                <a:latin typeface="Calibri"/>
                <a:ea typeface="Calibri"/>
                <a:cs typeface="Calibri"/>
              </a:rPr>
              <a:t>(Mon-Wed) </a:t>
            </a:r>
            <a:r>
              <a:rPr lang="en-GB" sz="2000" kern="1400">
                <a:ln>
                  <a:noFill/>
                </a:ln>
                <a:solidFill>
                  <a:srgbClr val="000000"/>
                </a:solidFill>
                <a:effectLst/>
                <a:latin typeface="Calibri"/>
                <a:ea typeface="Calibri"/>
                <a:cs typeface="Calibri"/>
              </a:rPr>
              <a:t>and Mrs Firkins</a:t>
            </a:r>
            <a:r>
              <a:rPr lang="en-GB" sz="2000" kern="1400">
                <a:solidFill>
                  <a:srgbClr val="000000"/>
                </a:solidFill>
                <a:latin typeface="Calibri"/>
                <a:ea typeface="Calibri"/>
                <a:cs typeface="Calibri"/>
              </a:rPr>
              <a:t> (Thurs and Fri)</a:t>
            </a:r>
            <a:endParaRPr lang="en-GB" sz="1100" kern="1400">
              <a:ln>
                <a:noFill/>
              </a:ln>
              <a:solidFill>
                <a:srgbClr val="000000"/>
              </a:solidFill>
              <a:effectLst/>
              <a:latin typeface="Calibri"/>
              <a:ea typeface="Calibri"/>
              <a:cs typeface="Calibri"/>
            </a:endParaRPr>
          </a:p>
          <a:p>
            <a:pPr marL="0" marR="0" indent="0" algn="l">
              <a:lnSpc>
                <a:spcPct val="119000"/>
              </a:lnSpc>
              <a:spcBef>
                <a:spcPts val="0"/>
              </a:spcBef>
              <a:spcAft>
                <a:spcPts val="600"/>
              </a:spcAft>
            </a:pPr>
            <a:endParaRPr lang="en-GB" sz="700" kern="1400" dirty="0">
              <a:ln>
                <a:noFill/>
              </a:ln>
              <a:solidFill>
                <a:srgbClr val="000000"/>
              </a:solidFill>
              <a:effectLst/>
              <a:latin typeface="Calibri" panose="020F0502020204030204" pitchFamily="34" charset="0"/>
              <a:ea typeface="Calibri"/>
              <a:cs typeface="Calibri"/>
            </a:endParaRPr>
          </a:p>
        </p:txBody>
      </p:sp>
      <p:sp>
        <p:nvSpPr>
          <p:cNvPr id="17" name="TextBox 16">
            <a:extLst>
              <a:ext uri="{FF2B5EF4-FFF2-40B4-BE49-F238E27FC236}">
                <a16:creationId xmlns:a16="http://schemas.microsoft.com/office/drawing/2014/main" id="{FC116330-5D16-A7A6-72E7-DAE0AC603280}"/>
              </a:ext>
            </a:extLst>
          </p:cNvPr>
          <p:cNvSpPr txBox="1"/>
          <p:nvPr/>
        </p:nvSpPr>
        <p:spPr>
          <a:xfrm>
            <a:off x="544132" y="7443733"/>
            <a:ext cx="6065820" cy="944169"/>
          </a:xfrm>
          <a:prstGeom prst="rect">
            <a:avLst/>
          </a:prstGeom>
          <a:noFill/>
        </p:spPr>
        <p:txBody>
          <a:bodyPr wrap="square">
            <a:spAutoFit/>
          </a:bodyPr>
          <a:lstStyle/>
          <a:p>
            <a:pPr marL="0" marR="18656" indent="0" algn="ctr">
              <a:lnSpc>
                <a:spcPct val="93000"/>
              </a:lnSpc>
              <a:spcBef>
                <a:spcPts val="0"/>
              </a:spcBef>
              <a:spcAft>
                <a:spcPts val="600"/>
              </a:spcAft>
            </a:pPr>
            <a:r>
              <a:rPr lang="en-GB" sz="1800" kern="1400" dirty="0">
                <a:ln>
                  <a:noFill/>
                </a:ln>
                <a:solidFill>
                  <a:srgbClr val="000000"/>
                </a:solidFill>
                <a:effectLst/>
                <a:latin typeface="Calibri" panose="020F0502020204030204" pitchFamily="34" charset="0"/>
              </a:rPr>
              <a:t>The HLTA who will be supporting our class is:</a:t>
            </a:r>
            <a:endParaRPr lang="en-GB" sz="900" kern="1400" dirty="0">
              <a:ln>
                <a:noFill/>
              </a:ln>
              <a:solidFill>
                <a:srgbClr val="000000"/>
              </a:solidFill>
              <a:effectLst/>
              <a:latin typeface="Calibri" panose="020F0502020204030204" pitchFamily="34" charset="0"/>
            </a:endParaRPr>
          </a:p>
          <a:p>
            <a:pPr marL="0" marR="18656" indent="0" algn="ctr">
              <a:lnSpc>
                <a:spcPct val="93000"/>
              </a:lnSpc>
              <a:spcBef>
                <a:spcPts val="0"/>
              </a:spcBef>
              <a:spcAft>
                <a:spcPts val="600"/>
              </a:spcAft>
            </a:pPr>
            <a:r>
              <a:rPr lang="en-GB" sz="1800" kern="1400" dirty="0">
                <a:ln>
                  <a:noFill/>
                </a:ln>
                <a:solidFill>
                  <a:srgbClr val="000000"/>
                </a:solidFill>
                <a:effectLst/>
                <a:latin typeface="Calibri" panose="020F0502020204030204" pitchFamily="34" charset="0"/>
              </a:rPr>
              <a:t> </a:t>
            </a:r>
            <a:r>
              <a:rPr lang="en-GB" sz="2000" b="1" kern="1400" dirty="0">
                <a:ln>
                  <a:noFill/>
                </a:ln>
                <a:solidFill>
                  <a:srgbClr val="000000"/>
                </a:solidFill>
                <a:effectLst/>
                <a:latin typeface="Calibri" panose="020F0502020204030204" pitchFamily="34" charset="0"/>
              </a:rPr>
              <a:t>Mrs Howell </a:t>
            </a:r>
            <a:endParaRPr lang="en-GB" sz="9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900" kern="1400" dirty="0">
                <a:ln>
                  <a:noFill/>
                </a:ln>
                <a:solidFill>
                  <a:srgbClr val="000000"/>
                </a:solidFill>
                <a:effectLst/>
                <a:latin typeface="Calibri" panose="020F0502020204030204" pitchFamily="34" charset="0"/>
              </a:rPr>
              <a:t> </a:t>
            </a:r>
          </a:p>
        </p:txBody>
      </p:sp>
      <p:pic>
        <p:nvPicPr>
          <p:cNvPr id="2" name="Picture 1" descr="A person wearing glasses and a yellow shirt&#10;&#10;Description automatically generated">
            <a:extLst>
              <a:ext uri="{FF2B5EF4-FFF2-40B4-BE49-F238E27FC236}">
                <a16:creationId xmlns:a16="http://schemas.microsoft.com/office/drawing/2014/main" id="{72920917-E15D-770F-FF62-3027401AE7C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75835" y="5731499"/>
            <a:ext cx="1294279" cy="1618371"/>
          </a:xfrm>
          <a:prstGeom prst="rect">
            <a:avLst/>
          </a:prstGeom>
          <a:noFill/>
          <a:ln>
            <a:noFill/>
          </a:ln>
          <a:effectLst/>
        </p:spPr>
      </p:pic>
      <p:pic>
        <p:nvPicPr>
          <p:cNvPr id="3" name="Picture 2">
            <a:extLst>
              <a:ext uri="{FF2B5EF4-FFF2-40B4-BE49-F238E27FC236}">
                <a16:creationId xmlns:a16="http://schemas.microsoft.com/office/drawing/2014/main" id="{4C07A88D-DB6D-365E-B62C-F6C4152A03C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966181" y="5699710"/>
            <a:ext cx="1108062" cy="1650160"/>
          </a:xfrm>
          <a:prstGeom prst="rect">
            <a:avLst/>
          </a:prstGeom>
          <a:noFill/>
          <a:ln>
            <a:noFill/>
          </a:ln>
          <a:effectLst/>
        </p:spPr>
      </p:pic>
      <p:pic>
        <p:nvPicPr>
          <p:cNvPr id="4" name="Picture 3">
            <a:extLst>
              <a:ext uri="{FF2B5EF4-FFF2-40B4-BE49-F238E27FC236}">
                <a16:creationId xmlns:a16="http://schemas.microsoft.com/office/drawing/2014/main" id="{1D8E2BA8-53B8-8AEE-B5CA-9FCDBE33D92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69029" y="8228965"/>
            <a:ext cx="1216025" cy="1543685"/>
          </a:xfrm>
          <a:prstGeom prst="rect">
            <a:avLst/>
          </a:prstGeom>
        </p:spPr>
      </p:pic>
    </p:spTree>
    <p:extLst>
      <p:ext uri="{BB962C8B-B14F-4D97-AF65-F5344CB8AC3E}">
        <p14:creationId xmlns:p14="http://schemas.microsoft.com/office/powerpoint/2010/main" val="3500024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28FF2-4B49-4862-7F04-7BA6E866AFAB}"/>
              </a:ext>
            </a:extLst>
          </p:cNvPr>
          <p:cNvSpPr>
            <a:spLocks noGrp="1"/>
          </p:cNvSpPr>
          <p:nvPr>
            <p:ph type="title"/>
          </p:nvPr>
        </p:nvSpPr>
        <p:spPr/>
        <p:txBody>
          <a:bodyPr>
            <a:normAutofit fontScale="90000"/>
          </a:bodyPr>
          <a:lstStyle/>
          <a:p>
            <a:pPr marL="0" marR="0" indent="0">
              <a:lnSpc>
                <a:spcPct val="119000"/>
              </a:lnSpc>
              <a:spcBef>
                <a:spcPts val="0"/>
              </a:spcBef>
              <a:spcAft>
                <a:spcPts val="600"/>
              </a:spcAft>
            </a:pPr>
            <a:r>
              <a:rPr lang="en-GB" sz="1800" kern="1400" dirty="0">
                <a:ln>
                  <a:noFill/>
                </a:ln>
                <a:solidFill>
                  <a:srgbClr val="000000"/>
                </a:solidFill>
                <a:effectLst/>
                <a:latin typeface="Sassoon Penpals Joined" panose="02000400000000000000" pitchFamily="50" charset="0"/>
              </a:rPr>
              <a:t>This booklet is to help provide useful information to parents and carers about our class routines so that you can help your child settle into their new class as smoothly as possible.</a:t>
            </a:r>
            <a:br>
              <a:rPr lang="en-GB" sz="1800" kern="1400" dirty="0">
                <a:ln>
                  <a:noFill/>
                </a:ln>
                <a:solidFill>
                  <a:srgbClr val="000000"/>
                </a:solidFill>
                <a:effectLst/>
                <a:latin typeface="Calibri" panose="020F0502020204030204" pitchFamily="34" charset="0"/>
              </a:rPr>
            </a:br>
            <a:r>
              <a:rPr lang="en-GB" sz="1800" kern="1400" dirty="0">
                <a:ln>
                  <a:noFill/>
                </a:ln>
                <a:solidFill>
                  <a:srgbClr val="000000"/>
                </a:solidFill>
                <a:effectLst/>
                <a:latin typeface="Calibri" panose="020F0502020204030204" pitchFamily="34" charset="0"/>
              </a:rPr>
              <a:t> </a:t>
            </a:r>
            <a:br>
              <a:rPr lang="en-GB" sz="1800" kern="1400" dirty="0">
                <a:ln>
                  <a:noFill/>
                </a:ln>
                <a:solidFill>
                  <a:srgbClr val="000000"/>
                </a:solidFill>
                <a:effectLst/>
                <a:latin typeface="Calibri" panose="020F0502020204030204" pitchFamily="34" charset="0"/>
              </a:rPr>
            </a:br>
            <a:endParaRPr lang="en-GB" dirty="0"/>
          </a:p>
        </p:txBody>
      </p:sp>
      <p:sp>
        <p:nvSpPr>
          <p:cNvPr id="9" name="TextBox 8">
            <a:extLst>
              <a:ext uri="{FF2B5EF4-FFF2-40B4-BE49-F238E27FC236}">
                <a16:creationId xmlns:a16="http://schemas.microsoft.com/office/drawing/2014/main" id="{832370C5-E08F-C2B8-13BB-3E1BBB74B005}"/>
              </a:ext>
            </a:extLst>
          </p:cNvPr>
          <p:cNvSpPr txBox="1"/>
          <p:nvPr/>
        </p:nvSpPr>
        <p:spPr>
          <a:xfrm>
            <a:off x="211995" y="1125117"/>
            <a:ext cx="6435939" cy="461665"/>
          </a:xfrm>
          <a:prstGeom prst="rect">
            <a:avLst/>
          </a:prstGeom>
          <a:noFill/>
          <a:ln>
            <a:solidFill>
              <a:schemeClr val="tx1"/>
            </a:solidFill>
          </a:ln>
        </p:spPr>
        <p:txBody>
          <a:bodyPr wrap="square">
            <a:spAutoFit/>
          </a:bodyPr>
          <a:lstStyle/>
          <a:p>
            <a:pPr marL="0" marR="0" indent="0" algn="ctr">
              <a:spcBef>
                <a:spcPts val="0"/>
              </a:spcBef>
            </a:pPr>
            <a:r>
              <a:rPr lang="en-GB" sz="2400" kern="1400" dirty="0">
                <a:ln>
                  <a:noFill/>
                </a:ln>
                <a:solidFill>
                  <a:srgbClr val="000000"/>
                </a:solidFill>
                <a:effectLst/>
                <a:latin typeface="Sassoon Penpals Joined" panose="02000400000000000000" pitchFamily="50" charset="0"/>
              </a:rPr>
              <a:t>Class Weekly Timetable</a:t>
            </a:r>
            <a:endParaRPr lang="en-GB" sz="1000" kern="1400" dirty="0">
              <a:ln>
                <a:noFill/>
              </a:ln>
              <a:solidFill>
                <a:srgbClr val="000000"/>
              </a:solidFill>
              <a:effectLst/>
              <a:latin typeface="Calibri" panose="020F0502020204030204" pitchFamily="34" charset="0"/>
            </a:endParaRPr>
          </a:p>
        </p:txBody>
      </p:sp>
      <p:sp>
        <p:nvSpPr>
          <p:cNvPr id="12" name="TextBox 11">
            <a:extLst>
              <a:ext uri="{FF2B5EF4-FFF2-40B4-BE49-F238E27FC236}">
                <a16:creationId xmlns:a16="http://schemas.microsoft.com/office/drawing/2014/main" id="{3C218D3E-650B-7909-4C93-FE0C4268A672}"/>
              </a:ext>
            </a:extLst>
          </p:cNvPr>
          <p:cNvSpPr txBox="1"/>
          <p:nvPr/>
        </p:nvSpPr>
        <p:spPr>
          <a:xfrm>
            <a:off x="194654" y="5680330"/>
            <a:ext cx="6435939" cy="461665"/>
          </a:xfrm>
          <a:prstGeom prst="rect">
            <a:avLst/>
          </a:prstGeom>
          <a:noFill/>
          <a:ln>
            <a:solidFill>
              <a:schemeClr val="tx1"/>
            </a:solidFill>
          </a:ln>
        </p:spPr>
        <p:txBody>
          <a:bodyPr wrap="square">
            <a:spAutoFit/>
          </a:bodyPr>
          <a:lstStyle/>
          <a:p>
            <a:pPr marL="0" marR="0" indent="0" algn="ctr">
              <a:spcBef>
                <a:spcPts val="0"/>
              </a:spcBef>
            </a:pPr>
            <a:r>
              <a:rPr lang="en-GB" sz="2400" kern="1400" dirty="0">
                <a:ln>
                  <a:noFill/>
                </a:ln>
                <a:solidFill>
                  <a:srgbClr val="000000"/>
                </a:solidFill>
                <a:effectLst/>
                <a:latin typeface="Sassoon Penpals Joined" panose="02000400000000000000" pitchFamily="50" charset="0"/>
              </a:rPr>
              <a:t>Other Useful Information</a:t>
            </a:r>
          </a:p>
        </p:txBody>
      </p:sp>
      <p:graphicFrame>
        <p:nvGraphicFramePr>
          <p:cNvPr id="13" name="Table 12">
            <a:extLst>
              <a:ext uri="{FF2B5EF4-FFF2-40B4-BE49-F238E27FC236}">
                <a16:creationId xmlns:a16="http://schemas.microsoft.com/office/drawing/2014/main" id="{6726222F-DB5F-EF44-2269-34230337F57A}"/>
              </a:ext>
            </a:extLst>
          </p:cNvPr>
          <p:cNvGraphicFramePr>
            <a:graphicFrameLocks noGrp="1"/>
          </p:cNvGraphicFramePr>
          <p:nvPr>
            <p:extLst>
              <p:ext uri="{D42A27DB-BD31-4B8C-83A1-F6EECF244321}">
                <p14:modId xmlns:p14="http://schemas.microsoft.com/office/powerpoint/2010/main" val="1674827848"/>
              </p:ext>
            </p:extLst>
          </p:nvPr>
        </p:nvGraphicFramePr>
        <p:xfrm>
          <a:off x="213563" y="6314232"/>
          <a:ext cx="6435938" cy="3379220"/>
        </p:xfrm>
        <a:graphic>
          <a:graphicData uri="http://schemas.openxmlformats.org/drawingml/2006/table">
            <a:tbl>
              <a:tblPr/>
              <a:tblGrid>
                <a:gridCol w="845037">
                  <a:extLst>
                    <a:ext uri="{9D8B030D-6E8A-4147-A177-3AD203B41FA5}">
                      <a16:colId xmlns:a16="http://schemas.microsoft.com/office/drawing/2014/main" val="3355413253"/>
                    </a:ext>
                  </a:extLst>
                </a:gridCol>
                <a:gridCol w="5590901">
                  <a:extLst>
                    <a:ext uri="{9D8B030D-6E8A-4147-A177-3AD203B41FA5}">
                      <a16:colId xmlns:a16="http://schemas.microsoft.com/office/drawing/2014/main" val="2295673415"/>
                    </a:ext>
                  </a:extLst>
                </a:gridCol>
              </a:tblGrid>
              <a:tr h="810129">
                <a:tc>
                  <a:txBody>
                    <a:bodyPr/>
                    <a:lstStyle/>
                    <a:p>
                      <a:pPr marR="0" indent="0" algn="ctr" rtl="0">
                        <a:lnSpc>
                          <a:spcPct val="119000"/>
                        </a:lnSpc>
                        <a:spcBef>
                          <a:spcPts val="0"/>
                        </a:spcBef>
                        <a:spcAft>
                          <a:spcPts val="600"/>
                        </a:spcAft>
                      </a:pPr>
                      <a:r>
                        <a:rPr lang="en-GB" sz="900" kern="1400">
                          <a:ln>
                            <a:noFill/>
                          </a:ln>
                          <a:solidFill>
                            <a:srgbClr val="000000"/>
                          </a:solidFill>
                          <a:effectLst/>
                          <a:latin typeface="Sassoon Penpals Joined"/>
                        </a:rPr>
                        <a:t>P.E. </a:t>
                      </a:r>
                      <a:r>
                        <a:rPr lang="en-GB" sz="900" b="1" kern="1400">
                          <a:ln>
                            <a:noFill/>
                          </a:ln>
                          <a:solidFill>
                            <a:srgbClr val="000000"/>
                          </a:solidFill>
                          <a:effectLst/>
                          <a:latin typeface="Sassoon Penpals Joined"/>
                        </a:rPr>
                        <a:t>(Kit needed)</a:t>
                      </a:r>
                      <a:endParaRPr lang="en-GB" sz="900" kern="1400" dirty="0">
                        <a:ln>
                          <a:noFill/>
                        </a:ln>
                        <a:solidFill>
                          <a:srgbClr val="000000"/>
                        </a:solidFill>
                        <a:effectLst/>
                        <a:latin typeface="Sassoon Penpals Joined"/>
                      </a:endParaRP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900" b="1" kern="1400" dirty="0">
                          <a:ln>
                            <a:noFill/>
                          </a:ln>
                          <a:solidFill>
                            <a:srgbClr val="000000"/>
                          </a:solidFill>
                          <a:effectLst/>
                          <a:latin typeface="Sassoon Penpals Joined"/>
                        </a:rPr>
                        <a:t>Mondays </a:t>
                      </a:r>
                      <a:r>
                        <a:rPr lang="en-GB" sz="900" kern="1400" dirty="0">
                          <a:ln>
                            <a:noFill/>
                          </a:ln>
                          <a:solidFill>
                            <a:srgbClr val="000000"/>
                          </a:solidFill>
                          <a:effectLst/>
                          <a:latin typeface="Sassoon Penpals Joined"/>
                        </a:rPr>
                        <a:t>are the class P.E. days during Autumn term. In the Autumn term, pupils will visit the leisure centre for </a:t>
                      </a:r>
                      <a:r>
                        <a:rPr lang="en-GB" sz="900" b="1" kern="1400" dirty="0">
                          <a:ln>
                            <a:noFill/>
                          </a:ln>
                          <a:solidFill>
                            <a:srgbClr val="000000"/>
                          </a:solidFill>
                          <a:effectLst/>
                          <a:latin typeface="Sassoon Penpals Joined"/>
                        </a:rPr>
                        <a:t>swimming lessons on Tuesdays each week</a:t>
                      </a:r>
                      <a:r>
                        <a:rPr lang="en-GB" sz="900" kern="1400" dirty="0">
                          <a:ln>
                            <a:noFill/>
                          </a:ln>
                          <a:solidFill>
                            <a:srgbClr val="000000"/>
                          </a:solidFill>
                          <a:effectLst/>
                          <a:latin typeface="Sassoon Penpals Joined"/>
                        </a:rPr>
                        <a:t>. Children are to </a:t>
                      </a:r>
                      <a:r>
                        <a:rPr lang="en-GB" sz="900" b="1" kern="1400">
                          <a:ln>
                            <a:noFill/>
                          </a:ln>
                          <a:solidFill>
                            <a:srgbClr val="000000"/>
                          </a:solidFill>
                          <a:effectLst/>
                          <a:latin typeface="Sassoon Penpals Joined"/>
                        </a:rPr>
                        <a:t>come to school in their P.E. kits on both these days, </a:t>
                      </a:r>
                      <a:r>
                        <a:rPr lang="en-GB" sz="900" kern="1400" dirty="0">
                          <a:ln>
                            <a:noFill/>
                          </a:ln>
                          <a:solidFill>
                            <a:srgbClr val="000000"/>
                          </a:solidFill>
                          <a:effectLst/>
                          <a:latin typeface="Sassoon Penpals Joined"/>
                        </a:rPr>
                        <a:t>to wear all day. On swimming days (Tuesdays), children will need to be collected from the leisure centre, unless they are booked in to Caterpillar Club. </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237576970"/>
                  </a:ext>
                </a:extLst>
              </a:tr>
              <a:tr h="389844">
                <a:tc>
                  <a:txBody>
                    <a:bodyPr/>
                    <a:lstStyle/>
                    <a:p>
                      <a:pPr marR="0" indent="0" algn="ctr" rtl="0">
                        <a:lnSpc>
                          <a:spcPct val="119000"/>
                        </a:lnSpc>
                        <a:spcBef>
                          <a:spcPts val="0"/>
                        </a:spcBef>
                        <a:spcAft>
                          <a:spcPts val="600"/>
                        </a:spcAft>
                      </a:pPr>
                      <a:r>
                        <a:rPr lang="en-GB" sz="900" kern="1400">
                          <a:ln>
                            <a:noFill/>
                          </a:ln>
                          <a:solidFill>
                            <a:srgbClr val="000000"/>
                          </a:solidFill>
                          <a:effectLst/>
                          <a:latin typeface="Sassoon Penpals Joined"/>
                        </a:rPr>
                        <a:t>Music </a:t>
                      </a:r>
                      <a:endParaRPr lang="en-GB" sz="900" kern="1400" dirty="0">
                        <a:ln>
                          <a:noFill/>
                        </a:ln>
                        <a:solidFill>
                          <a:srgbClr val="000000"/>
                        </a:solidFill>
                        <a:effectLst/>
                        <a:latin typeface="Sassoon Penpals Joined"/>
                      </a:endParaRP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900" kern="1400" dirty="0">
                          <a:ln>
                            <a:noFill/>
                          </a:ln>
                          <a:solidFill>
                            <a:srgbClr val="000000"/>
                          </a:solidFill>
                          <a:effectLst/>
                          <a:latin typeface="Sassoon Penpals Joined" panose="02000400000000000000" pitchFamily="50" charset="0"/>
                        </a:rPr>
                        <a:t>Music lessons are on Friday mornings. </a:t>
                      </a:r>
                      <a:r>
                        <a:rPr lang="en-GB" sz="900" b="1" kern="1400" dirty="0">
                          <a:ln>
                            <a:noFill/>
                          </a:ln>
                          <a:solidFill>
                            <a:srgbClr val="000000"/>
                          </a:solidFill>
                          <a:effectLst/>
                          <a:latin typeface="Sassoon Penpals Joined" panose="02000400000000000000" pitchFamily="50" charset="0"/>
                        </a:rPr>
                        <a:t>This year all pupils will have brass instrument tuition for their music lessons. </a:t>
                      </a:r>
                      <a:r>
                        <a:rPr lang="en-GB" sz="900" kern="1400" dirty="0">
                          <a:ln>
                            <a:noFill/>
                          </a:ln>
                          <a:solidFill>
                            <a:srgbClr val="000000"/>
                          </a:solidFill>
                          <a:effectLst/>
                          <a:latin typeface="Sassoon Penpals Joined" panose="02000400000000000000" pitchFamily="50" charset="0"/>
                        </a:rPr>
                        <a:t>Instruments will be allocated and taken home for practice. They then need to be brought in each week on this day (Friday).</a:t>
                      </a:r>
                      <a:endParaRPr lang="en-GB" sz="900" kern="1400" dirty="0">
                        <a:ln>
                          <a:noFill/>
                        </a:ln>
                        <a:solidFill>
                          <a:srgbClr val="000000"/>
                        </a:solidFill>
                        <a:effectLst/>
                        <a:latin typeface="Calibri" panose="020F0502020204030204" pitchFamily="34" charset="0"/>
                      </a:endParaRP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1144780993"/>
                  </a:ext>
                </a:extLst>
              </a:tr>
              <a:tr h="555048">
                <a:tc>
                  <a:txBody>
                    <a:bodyPr/>
                    <a:lstStyle/>
                    <a:p>
                      <a:pPr marR="0" indent="0" algn="ctr" rtl="0">
                        <a:lnSpc>
                          <a:spcPct val="119000"/>
                        </a:lnSpc>
                        <a:spcBef>
                          <a:spcPts val="0"/>
                        </a:spcBef>
                        <a:spcAft>
                          <a:spcPts val="600"/>
                        </a:spcAft>
                      </a:pPr>
                      <a:r>
                        <a:rPr lang="en-GB" sz="900" kern="1400">
                          <a:ln>
                            <a:noFill/>
                          </a:ln>
                          <a:solidFill>
                            <a:srgbClr val="000000"/>
                          </a:solidFill>
                          <a:effectLst/>
                          <a:latin typeface="Sassoon Penpals Joined"/>
                        </a:rPr>
                        <a:t>Reading books</a:t>
                      </a:r>
                      <a:endParaRPr lang="en-GB" sz="900" kern="1400" dirty="0">
                        <a:ln>
                          <a:noFill/>
                        </a:ln>
                        <a:solidFill>
                          <a:srgbClr val="000000"/>
                        </a:solidFill>
                        <a:effectLst/>
                        <a:latin typeface="Sassoon Penpals Joined"/>
                      </a:endParaRP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900" kern="1400" dirty="0">
                          <a:ln>
                            <a:noFill/>
                          </a:ln>
                          <a:solidFill>
                            <a:srgbClr val="000000"/>
                          </a:solidFill>
                          <a:effectLst/>
                          <a:latin typeface="Sassoon Penpals Joined"/>
                        </a:rPr>
                        <a:t>Children will be given a school reading book to be read at home and in school. Please send reading books in to school every day so that they can read to staff as required. Children can notify the teaching assistants when they need to </a:t>
                      </a:r>
                      <a:r>
                        <a:rPr lang="en-GB" sz="900" kern="1400">
                          <a:ln>
                            <a:noFill/>
                          </a:ln>
                          <a:solidFill>
                            <a:srgbClr val="000000"/>
                          </a:solidFill>
                          <a:effectLst/>
                          <a:latin typeface="Sassoon Penpals Joined"/>
                        </a:rPr>
                        <a:t>change their book. </a:t>
                      </a: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944696284"/>
                  </a:ext>
                </a:extLst>
              </a:tr>
              <a:tr h="1108524">
                <a:tc>
                  <a:txBody>
                    <a:bodyPr/>
                    <a:lstStyle/>
                    <a:p>
                      <a:pPr marR="0" indent="0" algn="ctr" rtl="0">
                        <a:lnSpc>
                          <a:spcPct val="119000"/>
                        </a:lnSpc>
                        <a:spcBef>
                          <a:spcPts val="0"/>
                        </a:spcBef>
                        <a:spcAft>
                          <a:spcPts val="600"/>
                        </a:spcAft>
                      </a:pPr>
                      <a:r>
                        <a:rPr lang="en-GB" sz="900" kern="1400">
                          <a:ln>
                            <a:noFill/>
                          </a:ln>
                          <a:solidFill>
                            <a:srgbClr val="000000"/>
                          </a:solidFill>
                          <a:effectLst/>
                          <a:latin typeface="Sassoon Penpals Joined"/>
                        </a:rPr>
                        <a:t>Reading Diary </a:t>
                      </a:r>
                      <a:endParaRPr lang="en-GB" sz="900" kern="1400" dirty="0">
                        <a:ln>
                          <a:noFill/>
                        </a:ln>
                        <a:solidFill>
                          <a:srgbClr val="000000"/>
                        </a:solidFill>
                        <a:effectLst/>
                        <a:latin typeface="Sassoon Penpals Joined"/>
                      </a:endParaRP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200"/>
                        </a:spcAft>
                      </a:pPr>
                      <a:r>
                        <a:rPr lang="en-GB" sz="900" kern="1400">
                          <a:ln>
                            <a:noFill/>
                          </a:ln>
                          <a:solidFill>
                            <a:srgbClr val="000000"/>
                          </a:solidFill>
                          <a:effectLst/>
                          <a:latin typeface="Sassoon Penpals Joined"/>
                        </a:rPr>
                        <a:t>Children will be sent home with a ‘Reading Diary’. The rear pages (working backwards from the rear cover) will be for the children and staff to keep a record of the titles of books they have read throughout the year. The front pages are for you to record when an adult listens to them read. Please listen to your child read several times a week, asking them questions about what they have read, and recording the pages read and any comments about their reading you wish to make. Weekly spelliing scores will also be recorded in their reading diary.</a:t>
                      </a:r>
                    </a:p>
                    <a:p>
                      <a:pPr marR="0" indent="0" algn="l" rtl="0">
                        <a:lnSpc>
                          <a:spcPct val="119000"/>
                        </a:lnSpc>
                        <a:spcBef>
                          <a:spcPts val="0"/>
                        </a:spcBef>
                        <a:spcAft>
                          <a:spcPts val="200"/>
                        </a:spcAft>
                      </a:pPr>
                      <a:r>
                        <a:rPr lang="en-GB" sz="900" b="1" kern="1400">
                          <a:ln>
                            <a:noFill/>
                          </a:ln>
                          <a:solidFill>
                            <a:srgbClr val="000000"/>
                          </a:solidFill>
                          <a:effectLst/>
                          <a:latin typeface="Sassoon Penpals Joined"/>
                        </a:rPr>
                        <a:t>Please keep the Reading Diary inside their current reading book so that it is coming in to school every day.</a:t>
                      </a:r>
                      <a:endParaRPr lang="en-GB" sz="900" kern="1400" dirty="0">
                        <a:ln>
                          <a:noFill/>
                        </a:ln>
                        <a:solidFill>
                          <a:srgbClr val="000000"/>
                        </a:solidFill>
                        <a:effectLst/>
                        <a:latin typeface="Sassoon Penpals Joined"/>
                      </a:endParaRP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4001167169"/>
                  </a:ext>
                </a:extLst>
              </a:tr>
              <a:tr h="389844">
                <a:tc>
                  <a:txBody>
                    <a:bodyPr/>
                    <a:lstStyle/>
                    <a:p>
                      <a:pPr marR="0" indent="0" algn="ctr" rtl="0">
                        <a:lnSpc>
                          <a:spcPct val="119000"/>
                        </a:lnSpc>
                        <a:spcBef>
                          <a:spcPts val="0"/>
                        </a:spcBef>
                        <a:spcAft>
                          <a:spcPts val="600"/>
                        </a:spcAft>
                      </a:pPr>
                      <a:r>
                        <a:rPr lang="en-GB" sz="900" kern="1400">
                          <a:ln>
                            <a:noFill/>
                          </a:ln>
                          <a:solidFill>
                            <a:srgbClr val="000000"/>
                          </a:solidFill>
                          <a:effectLst/>
                          <a:latin typeface="Sassoon Penpals Joined"/>
                        </a:rPr>
                        <a:t>Homework</a:t>
                      </a:r>
                      <a:endParaRPr lang="en-GB" sz="900" kern="1400" dirty="0">
                        <a:ln>
                          <a:noFill/>
                        </a:ln>
                        <a:solidFill>
                          <a:srgbClr val="000000"/>
                        </a:solidFill>
                        <a:effectLst/>
                        <a:latin typeface="Sassoon Penpals Joined"/>
                      </a:endParaRP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900" kern="1400">
                          <a:ln>
                            <a:noFill/>
                          </a:ln>
                          <a:solidFill>
                            <a:srgbClr val="000000"/>
                          </a:solidFill>
                          <a:effectLst/>
                          <a:latin typeface="Sassoon Penpals Joined"/>
                        </a:rPr>
                        <a:t>Homework will be a mixture of online tasks and paper tasks. Children are expected to read regularly, practise their spellings for a weekly test on Thursday and complete 15 minutes on TTRS. Depending on the week, it may be set through Seesaw or they may bring home paper sheets to be completed. </a:t>
                      </a:r>
                      <a:endParaRPr lang="en-GB" sz="900" kern="1400" dirty="0">
                        <a:ln>
                          <a:noFill/>
                        </a:ln>
                        <a:solidFill>
                          <a:srgbClr val="000000"/>
                        </a:solidFill>
                        <a:effectLst/>
                        <a:latin typeface="Sassoon Penpals Joined"/>
                      </a:endParaRPr>
                    </a:p>
                  </a:txBody>
                  <a:tcPr marL="13045" marR="13045" marT="13045" marB="13045"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224168723"/>
                  </a:ext>
                </a:extLst>
              </a:tr>
            </a:tbl>
          </a:graphicData>
        </a:graphic>
      </p:graphicFrame>
      <p:sp>
        <p:nvSpPr>
          <p:cNvPr id="14" name="Control 1">
            <a:extLst>
              <a:ext uri="{FF2B5EF4-FFF2-40B4-BE49-F238E27FC236}">
                <a16:creationId xmlns:a16="http://schemas.microsoft.com/office/drawing/2014/main" id="{B3D135DF-2CFA-AC35-A290-028E0FC1B7A8}"/>
              </a:ext>
            </a:extLst>
          </p:cNvPr>
          <p:cNvSpPr>
            <a:spLocks noChangeArrowheads="1" noChangeShapeType="1"/>
          </p:cNvSpPr>
          <p:nvPr/>
        </p:nvSpPr>
        <p:spPr bwMode="auto">
          <a:xfrm>
            <a:off x="574675" y="7645400"/>
            <a:ext cx="6854825" cy="3567113"/>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72255993-E54B-0164-542B-17DF5366A114}"/>
              </a:ext>
            </a:extLst>
          </p:cNvPr>
          <p:cNvPicPr>
            <a:picLocks noChangeAspect="1"/>
          </p:cNvPicPr>
          <p:nvPr/>
        </p:nvPicPr>
        <p:blipFill>
          <a:blip r:embed="rId2"/>
          <a:stretch>
            <a:fillRect/>
          </a:stretch>
        </p:blipFill>
        <p:spPr>
          <a:xfrm>
            <a:off x="319704" y="1586782"/>
            <a:ext cx="6218592" cy="4075740"/>
          </a:xfrm>
          <a:prstGeom prst="rect">
            <a:avLst/>
          </a:prstGeom>
        </p:spPr>
      </p:pic>
    </p:spTree>
    <p:extLst>
      <p:ext uri="{BB962C8B-B14F-4D97-AF65-F5344CB8AC3E}">
        <p14:creationId xmlns:p14="http://schemas.microsoft.com/office/powerpoint/2010/main" val="41759684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32370C5-E08F-C2B8-13BB-3E1BBB74B005}"/>
              </a:ext>
            </a:extLst>
          </p:cNvPr>
          <p:cNvSpPr txBox="1"/>
          <p:nvPr/>
        </p:nvSpPr>
        <p:spPr>
          <a:xfrm>
            <a:off x="211995" y="306655"/>
            <a:ext cx="6435939" cy="461665"/>
          </a:xfrm>
          <a:prstGeom prst="rect">
            <a:avLst/>
          </a:prstGeom>
          <a:noFill/>
          <a:ln>
            <a:solidFill>
              <a:schemeClr val="tx1"/>
            </a:solidFill>
          </a:ln>
        </p:spPr>
        <p:txBody>
          <a:bodyPr wrap="square">
            <a:spAutoFit/>
          </a:bodyPr>
          <a:lstStyle/>
          <a:p>
            <a:pPr marL="0" marR="0" indent="0" algn="ctr">
              <a:spcBef>
                <a:spcPts val="0"/>
              </a:spcBef>
            </a:pPr>
            <a:r>
              <a:rPr lang="en-GB" sz="2400" kern="1400" dirty="0">
                <a:ln>
                  <a:noFill/>
                </a:ln>
                <a:solidFill>
                  <a:srgbClr val="000000"/>
                </a:solidFill>
                <a:effectLst/>
                <a:latin typeface="Sassoon Penpals Joined" panose="02000400000000000000" pitchFamily="50" charset="0"/>
              </a:rPr>
              <a:t>Home Learning Tasks</a:t>
            </a:r>
            <a:endParaRPr lang="en-GB" sz="1000" kern="1400" dirty="0">
              <a:ln>
                <a:noFill/>
              </a:ln>
              <a:solidFill>
                <a:srgbClr val="000000"/>
              </a:solidFill>
              <a:effectLst/>
              <a:latin typeface="Calibri" panose="020F0502020204030204" pitchFamily="34" charset="0"/>
            </a:endParaRPr>
          </a:p>
        </p:txBody>
      </p:sp>
      <p:sp>
        <p:nvSpPr>
          <p:cNvPr id="12" name="TextBox 11">
            <a:extLst>
              <a:ext uri="{FF2B5EF4-FFF2-40B4-BE49-F238E27FC236}">
                <a16:creationId xmlns:a16="http://schemas.microsoft.com/office/drawing/2014/main" id="{3C218D3E-650B-7909-4C93-FE0C4268A672}"/>
              </a:ext>
            </a:extLst>
          </p:cNvPr>
          <p:cNvSpPr txBox="1"/>
          <p:nvPr/>
        </p:nvSpPr>
        <p:spPr>
          <a:xfrm>
            <a:off x="210065" y="6628650"/>
            <a:ext cx="6435939" cy="461665"/>
          </a:xfrm>
          <a:prstGeom prst="rect">
            <a:avLst/>
          </a:prstGeom>
          <a:noFill/>
          <a:ln>
            <a:solidFill>
              <a:schemeClr val="tx1"/>
            </a:solidFill>
          </a:ln>
        </p:spPr>
        <p:txBody>
          <a:bodyPr wrap="square">
            <a:spAutoFit/>
          </a:bodyPr>
          <a:lstStyle/>
          <a:p>
            <a:pPr marL="0" marR="0" indent="0" algn="ctr">
              <a:spcBef>
                <a:spcPts val="0"/>
              </a:spcBef>
            </a:pPr>
            <a:r>
              <a:rPr lang="en-GB" sz="2400" kern="1400" dirty="0">
                <a:ln>
                  <a:noFill/>
                </a:ln>
                <a:solidFill>
                  <a:srgbClr val="000000"/>
                </a:solidFill>
                <a:effectLst/>
                <a:latin typeface="Sassoon Penpals Joined" panose="02000400000000000000" pitchFamily="50" charset="0"/>
              </a:rPr>
              <a:t>School Website</a:t>
            </a:r>
          </a:p>
        </p:txBody>
      </p:sp>
      <p:sp>
        <p:nvSpPr>
          <p:cNvPr id="14" name="Control 1">
            <a:extLst>
              <a:ext uri="{FF2B5EF4-FFF2-40B4-BE49-F238E27FC236}">
                <a16:creationId xmlns:a16="http://schemas.microsoft.com/office/drawing/2014/main" id="{B3D135DF-2CFA-AC35-A290-028E0FC1B7A8}"/>
              </a:ext>
            </a:extLst>
          </p:cNvPr>
          <p:cNvSpPr>
            <a:spLocks noChangeArrowheads="1" noChangeShapeType="1"/>
          </p:cNvSpPr>
          <p:nvPr/>
        </p:nvSpPr>
        <p:spPr bwMode="auto">
          <a:xfrm>
            <a:off x="-10952" y="7768647"/>
            <a:ext cx="6854825" cy="3567113"/>
          </a:xfrm>
          <a:prstGeom prst="rect">
            <a:avLst/>
          </a:prstGeom>
          <a:noFill/>
          <a:ln>
            <a:noFill/>
          </a:ln>
          <a:effectLst/>
          <a:extLst>
            <a:ext uri="{91240B29-F687-4F45-9708-019B960494DF}">
              <a14:hiddenLine xmlns:a14="http://schemas.microsoft.com/office/drawing/2010/main" w="9525" algn="in">
                <a:no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6" name="TextBox 5">
            <a:extLst>
              <a:ext uri="{FF2B5EF4-FFF2-40B4-BE49-F238E27FC236}">
                <a16:creationId xmlns:a16="http://schemas.microsoft.com/office/drawing/2014/main" id="{8BA4BC47-68DC-CE28-1B7A-F85F17915BC2}"/>
              </a:ext>
            </a:extLst>
          </p:cNvPr>
          <p:cNvSpPr txBox="1"/>
          <p:nvPr/>
        </p:nvSpPr>
        <p:spPr>
          <a:xfrm>
            <a:off x="198152" y="832715"/>
            <a:ext cx="6447852" cy="1048236"/>
          </a:xfrm>
          <a:prstGeom prst="rect">
            <a:avLst/>
          </a:prstGeom>
          <a:noFill/>
        </p:spPr>
        <p:txBody>
          <a:bodyPr wrap="square">
            <a:spAutoFit/>
          </a:bodyPr>
          <a:lstStyle/>
          <a:p>
            <a:pPr marL="0" marR="0" indent="0" algn="ctr">
              <a:lnSpc>
                <a:spcPct val="119000"/>
              </a:lnSpc>
              <a:spcBef>
                <a:spcPts val="0"/>
              </a:spcBef>
              <a:spcAft>
                <a:spcPts val="600"/>
              </a:spcAft>
            </a:pPr>
            <a:r>
              <a:rPr lang="en-GB" sz="1200" kern="1400" dirty="0">
                <a:ln>
                  <a:noFill/>
                </a:ln>
                <a:solidFill>
                  <a:srgbClr val="000000"/>
                </a:solidFill>
                <a:effectLst/>
                <a:latin typeface="Sassoon Penpals" panose="02000400000000000000" pitchFamily="50" charset="0"/>
              </a:rPr>
              <a:t>It is our school policy to provide the opportunity for children to undertake regular, age-appropriate activities at home that support and help to consolidate the children’s learning in school. </a:t>
            </a:r>
            <a:endParaRPr lang="en-GB" sz="800" kern="1400" dirty="0">
              <a:ln>
                <a:noFill/>
              </a:ln>
              <a:solidFill>
                <a:srgbClr val="000000"/>
              </a:solidFill>
              <a:effectLst/>
              <a:latin typeface="Calibri" panose="020F0502020204030204" pitchFamily="34" charset="0"/>
            </a:endParaRPr>
          </a:p>
          <a:p>
            <a:pPr marL="0" marR="0" indent="0" algn="ctr">
              <a:lnSpc>
                <a:spcPct val="119000"/>
              </a:lnSpc>
              <a:spcBef>
                <a:spcPts val="0"/>
              </a:spcBef>
              <a:spcAft>
                <a:spcPts val="600"/>
              </a:spcAft>
            </a:pPr>
            <a:r>
              <a:rPr lang="en-GB" sz="1200" kern="1400" dirty="0">
                <a:ln>
                  <a:noFill/>
                </a:ln>
                <a:solidFill>
                  <a:srgbClr val="000000"/>
                </a:solidFill>
                <a:effectLst/>
                <a:latin typeface="Sassoon Penpals" panose="02000400000000000000" pitchFamily="50" charset="0"/>
              </a:rPr>
              <a:t>Research has shown that children make better progress in school when parents and carers are involved and interested in their child’s learning.</a:t>
            </a:r>
            <a:endParaRPr lang="en-GB" sz="800" kern="1400" dirty="0">
              <a:ln>
                <a:noFill/>
              </a:ln>
              <a:solidFill>
                <a:srgbClr val="000000"/>
              </a:solidFill>
              <a:effectLst/>
              <a:latin typeface="Calibri" panose="020F0502020204030204" pitchFamily="34" charset="0"/>
            </a:endParaRPr>
          </a:p>
        </p:txBody>
      </p:sp>
      <p:graphicFrame>
        <p:nvGraphicFramePr>
          <p:cNvPr id="7" name="Table 6">
            <a:extLst>
              <a:ext uri="{FF2B5EF4-FFF2-40B4-BE49-F238E27FC236}">
                <a16:creationId xmlns:a16="http://schemas.microsoft.com/office/drawing/2014/main" id="{C67F855F-8602-FECC-BF5E-BF0F1AAE6B7B}"/>
              </a:ext>
            </a:extLst>
          </p:cNvPr>
          <p:cNvGraphicFramePr>
            <a:graphicFrameLocks noGrp="1"/>
          </p:cNvGraphicFramePr>
          <p:nvPr>
            <p:extLst>
              <p:ext uri="{D42A27DB-BD31-4B8C-83A1-F6EECF244321}">
                <p14:modId xmlns:p14="http://schemas.microsoft.com/office/powerpoint/2010/main" val="399627035"/>
              </p:ext>
            </p:extLst>
          </p:nvPr>
        </p:nvGraphicFramePr>
        <p:xfrm>
          <a:off x="210065" y="1945346"/>
          <a:ext cx="6424024" cy="3169589"/>
        </p:xfrm>
        <a:graphic>
          <a:graphicData uri="http://schemas.openxmlformats.org/drawingml/2006/table">
            <a:tbl>
              <a:tblPr/>
              <a:tblGrid>
                <a:gridCol w="1620097">
                  <a:extLst>
                    <a:ext uri="{9D8B030D-6E8A-4147-A177-3AD203B41FA5}">
                      <a16:colId xmlns:a16="http://schemas.microsoft.com/office/drawing/2014/main" val="3488736252"/>
                    </a:ext>
                  </a:extLst>
                </a:gridCol>
                <a:gridCol w="4803927">
                  <a:extLst>
                    <a:ext uri="{9D8B030D-6E8A-4147-A177-3AD203B41FA5}">
                      <a16:colId xmlns:a16="http://schemas.microsoft.com/office/drawing/2014/main" val="2146720339"/>
                    </a:ext>
                  </a:extLst>
                </a:gridCol>
              </a:tblGrid>
              <a:tr h="216650">
                <a:tc>
                  <a:txBody>
                    <a:bodyPr/>
                    <a:lstStyle/>
                    <a:p>
                      <a:pPr marR="0" indent="0" algn="ctr" rtl="0">
                        <a:lnSpc>
                          <a:spcPct val="119000"/>
                        </a:lnSpc>
                        <a:spcBef>
                          <a:spcPts val="0"/>
                        </a:spcBef>
                        <a:spcAft>
                          <a:spcPts val="600"/>
                        </a:spcAft>
                      </a:pPr>
                      <a:r>
                        <a:rPr lang="en-GB" sz="1200" b="1" kern="1400" dirty="0">
                          <a:ln>
                            <a:noFill/>
                          </a:ln>
                          <a:solidFill>
                            <a:srgbClr val="000000"/>
                          </a:solidFill>
                          <a:effectLst/>
                          <a:latin typeface="Sassoon Penpals Joined" panose="02000400000000000000" pitchFamily="50" charset="0"/>
                        </a:rPr>
                        <a:t>Suggested time per day</a:t>
                      </a:r>
                      <a:endParaRPr lang="en-GB" sz="1050" kern="1400" dirty="0">
                        <a:ln>
                          <a:noFill/>
                        </a:ln>
                        <a:solidFill>
                          <a:srgbClr val="000000"/>
                        </a:solidFill>
                        <a:effectLst/>
                        <a:latin typeface="Calibri" panose="020F0502020204030204" pitchFamily="34" charset="0"/>
                      </a:endParaRP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200" b="1" kern="1400">
                          <a:ln>
                            <a:noFill/>
                          </a:ln>
                          <a:solidFill>
                            <a:srgbClr val="000000"/>
                          </a:solidFill>
                          <a:effectLst/>
                          <a:latin typeface="Sassoon Penpals Joined" panose="02000400000000000000" pitchFamily="50" charset="0"/>
                        </a:rPr>
                        <a:t>Approximately 10 - 15 minutes per night</a:t>
                      </a:r>
                      <a:endParaRPr lang="en-GB" sz="1050" kern="1400">
                        <a:ln>
                          <a:noFill/>
                        </a:ln>
                        <a:solidFill>
                          <a:srgbClr val="000000"/>
                        </a:solidFill>
                        <a:effectLst/>
                        <a:latin typeface="Calibri" panose="020F0502020204030204" pitchFamily="34" charset="0"/>
                      </a:endParaRP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835906758"/>
                  </a:ext>
                </a:extLst>
              </a:tr>
              <a:tr h="2919794">
                <a:tc>
                  <a:txBody>
                    <a:bodyPr/>
                    <a:lstStyle/>
                    <a:p>
                      <a:pPr marR="0" indent="0" algn="ctr" rtl="0">
                        <a:lnSpc>
                          <a:spcPct val="119000"/>
                        </a:lnSpc>
                        <a:spcBef>
                          <a:spcPts val="0"/>
                        </a:spcBef>
                        <a:spcAft>
                          <a:spcPts val="600"/>
                        </a:spcAft>
                      </a:pPr>
                      <a:r>
                        <a:rPr lang="en-GB" sz="1200" kern="1400" dirty="0">
                          <a:ln>
                            <a:noFill/>
                          </a:ln>
                          <a:solidFill>
                            <a:srgbClr val="000000"/>
                          </a:solidFill>
                          <a:effectLst/>
                          <a:latin typeface="Sassoon Penpals Joined" panose="02000400000000000000" pitchFamily="50" charset="0"/>
                        </a:rPr>
                        <a:t>Regular daily activities</a:t>
                      </a:r>
                      <a:endParaRPr lang="en-GB" sz="1050" kern="1400" dirty="0">
                        <a:ln>
                          <a:noFill/>
                        </a:ln>
                        <a:solidFill>
                          <a:srgbClr val="000000"/>
                        </a:solidFill>
                        <a:effectLst/>
                        <a:latin typeface="Calibri" panose="020F0502020204030204" pitchFamily="34" charset="0"/>
                      </a:endParaRPr>
                    </a:p>
                  </a:txBody>
                  <a:tcPr marL="12633" marR="12633" marT="12633" marB="12633" anchor="ctr">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L="359994" marR="0" indent="-359994" algn="l" rtl="0">
                        <a:lnSpc>
                          <a:spcPct val="118000"/>
                        </a:lnSpc>
                        <a:spcBef>
                          <a:spcPts val="0"/>
                        </a:spcBef>
                        <a:spcAft>
                          <a:spcPts val="600"/>
                        </a:spcAft>
                      </a:pPr>
                      <a:r>
                        <a:rPr lang="en-GB" sz="1050" kern="1400" dirty="0">
                          <a:ln>
                            <a:noFill/>
                          </a:ln>
                          <a:solidFill>
                            <a:srgbClr val="000000"/>
                          </a:solidFill>
                          <a:effectLst/>
                          <a:latin typeface="Symbol" panose="05050102010706020507" pitchFamily="18" charset="2"/>
                        </a:rPr>
                        <a:t>·</a:t>
                      </a:r>
                      <a:r>
                        <a:rPr lang="en-GB" sz="1050" kern="1400" dirty="0">
                          <a:ln>
                            <a:noFill/>
                          </a:ln>
                          <a:solidFill>
                            <a:srgbClr val="000000"/>
                          </a:solidFill>
                          <a:effectLst/>
                          <a:latin typeface="Calibri" panose="020F0502020204030204" pitchFamily="34" charset="0"/>
                        </a:rPr>
                        <a:t> </a:t>
                      </a:r>
                      <a:r>
                        <a:rPr lang="en-GB" sz="1200" b="1" kern="1400" dirty="0">
                          <a:ln>
                            <a:noFill/>
                          </a:ln>
                          <a:solidFill>
                            <a:srgbClr val="000000"/>
                          </a:solidFill>
                          <a:effectLst/>
                          <a:latin typeface="Sassoon Penpals Joined" panose="02000400000000000000" pitchFamily="50" charset="0"/>
                        </a:rPr>
                        <a:t>Reading to an adult</a:t>
                      </a:r>
                      <a:r>
                        <a:rPr lang="en-GB" sz="1200" kern="1400" dirty="0">
                          <a:ln>
                            <a:noFill/>
                          </a:ln>
                          <a:solidFill>
                            <a:srgbClr val="000000"/>
                          </a:solidFill>
                          <a:effectLst/>
                          <a:latin typeface="Sassoon Penpals Joined" panose="02000400000000000000" pitchFamily="50" charset="0"/>
                        </a:rPr>
                        <a:t>. Please actively listen to your child read aloud as frequently as possible and ask them questions about what they have read. It is important to hear them read in this way (rather than letting them just read to themselves) as it means you can ensure they are understanding what they are reading and engaging with the text. It also builds a shared enjoyment of reading and promotes discussions around different topics.</a:t>
                      </a:r>
                      <a:endParaRPr lang="en-GB" sz="1050" kern="1400" dirty="0">
                        <a:ln>
                          <a:noFill/>
                        </a:ln>
                        <a:solidFill>
                          <a:srgbClr val="000000"/>
                        </a:solidFill>
                        <a:effectLst/>
                        <a:latin typeface="Calibri" panose="020F0502020204030204" pitchFamily="34" charset="0"/>
                      </a:endParaRPr>
                    </a:p>
                    <a:p>
                      <a:pPr marL="359410" marR="0" indent="-359410" algn="l" rtl="0">
                        <a:lnSpc>
                          <a:spcPct val="119000"/>
                        </a:lnSpc>
                        <a:spcBef>
                          <a:spcPts val="0"/>
                        </a:spcBef>
                        <a:spcAft>
                          <a:spcPts val="600"/>
                        </a:spcAft>
                      </a:pPr>
                      <a:r>
                        <a:rPr lang="en-GB" sz="1050" kern="1400" dirty="0">
                          <a:ln>
                            <a:noFill/>
                          </a:ln>
                          <a:solidFill>
                            <a:srgbClr val="000000"/>
                          </a:solidFill>
                          <a:effectLst/>
                          <a:latin typeface="Symbol"/>
                          <a:sym typeface="Symbol"/>
                        </a:rPr>
                        <a:t>·</a:t>
                      </a:r>
                      <a:r>
                        <a:rPr lang="en-GB" sz="1050" kern="1400" dirty="0">
                          <a:ln>
                            <a:noFill/>
                          </a:ln>
                          <a:solidFill>
                            <a:srgbClr val="000000"/>
                          </a:solidFill>
                          <a:effectLst/>
                          <a:latin typeface="Calibri"/>
                        </a:rPr>
                        <a:t> </a:t>
                      </a:r>
                      <a:r>
                        <a:rPr lang="en-GB" sz="1200" b="1" u="sng" kern="1400" dirty="0">
                          <a:ln>
                            <a:noFill/>
                          </a:ln>
                          <a:solidFill>
                            <a:srgbClr val="000000"/>
                          </a:solidFill>
                          <a:effectLst/>
                          <a:latin typeface="Sassoon Penpals Joined"/>
                        </a:rPr>
                        <a:t>Practise your weekly spellings each day.</a:t>
                      </a:r>
                      <a:endParaRPr lang="en-GB" sz="1050" kern="1400" dirty="0">
                        <a:ln>
                          <a:noFill/>
                        </a:ln>
                        <a:solidFill>
                          <a:srgbClr val="000000"/>
                        </a:solidFill>
                        <a:effectLst/>
                        <a:latin typeface="Calibri" panose="020F0502020204030204" pitchFamily="34" charset="0"/>
                      </a:endParaRPr>
                    </a:p>
                    <a:p>
                      <a:pPr marL="359994" marR="0" indent="-359994" algn="l" rtl="0">
                        <a:lnSpc>
                          <a:spcPct val="118000"/>
                        </a:lnSpc>
                        <a:spcBef>
                          <a:spcPts val="0"/>
                        </a:spcBef>
                        <a:spcAft>
                          <a:spcPts val="600"/>
                        </a:spcAft>
                      </a:pPr>
                      <a:r>
                        <a:rPr lang="en-GB" sz="1050" kern="1400" dirty="0">
                          <a:ln>
                            <a:noFill/>
                          </a:ln>
                          <a:solidFill>
                            <a:srgbClr val="000000"/>
                          </a:solidFill>
                          <a:effectLst/>
                          <a:latin typeface="Symbol" panose="05050102010706020507" pitchFamily="18" charset="2"/>
                        </a:rPr>
                        <a:t>·</a:t>
                      </a:r>
                      <a:r>
                        <a:rPr lang="en-GB" sz="1050" kern="1400" dirty="0">
                          <a:ln>
                            <a:noFill/>
                          </a:ln>
                          <a:solidFill>
                            <a:srgbClr val="000000"/>
                          </a:solidFill>
                          <a:effectLst/>
                          <a:latin typeface="Calibri" panose="020F0502020204030204" pitchFamily="34" charset="0"/>
                        </a:rPr>
                        <a:t> </a:t>
                      </a:r>
                      <a:r>
                        <a:rPr lang="en-GB" sz="1200" b="1" kern="1400" dirty="0">
                          <a:ln>
                            <a:noFill/>
                          </a:ln>
                          <a:solidFill>
                            <a:srgbClr val="000000"/>
                          </a:solidFill>
                          <a:effectLst/>
                          <a:latin typeface="Sassoon Penpals Joined" panose="02000400000000000000" pitchFamily="50" charset="0"/>
                        </a:rPr>
                        <a:t>Practise the times tables </a:t>
                      </a:r>
                      <a:r>
                        <a:rPr lang="en-GB" sz="1200" kern="1400" dirty="0">
                          <a:ln>
                            <a:noFill/>
                          </a:ln>
                          <a:solidFill>
                            <a:srgbClr val="000000"/>
                          </a:solidFill>
                          <a:effectLst/>
                          <a:latin typeface="Sassoon Penpals Joined" panose="02000400000000000000" pitchFamily="50" charset="0"/>
                        </a:rPr>
                        <a:t>that your child is currently working on. ‘Times Tables Rockstars’ and ‘Hit the Button’  are very good for this.</a:t>
                      </a:r>
                      <a:endParaRPr lang="en-GB" sz="1050" kern="1400" dirty="0">
                        <a:ln>
                          <a:noFill/>
                        </a:ln>
                        <a:solidFill>
                          <a:srgbClr val="000000"/>
                        </a:solidFill>
                        <a:effectLst/>
                        <a:latin typeface="Calibri" panose="020F0502020204030204" pitchFamily="34" charset="0"/>
                      </a:endParaRPr>
                    </a:p>
                    <a:p>
                      <a:pPr marL="719277" marR="0" indent="-359994" algn="l" rtl="0">
                        <a:lnSpc>
                          <a:spcPct val="118000"/>
                        </a:lnSpc>
                        <a:spcBef>
                          <a:spcPts val="0"/>
                        </a:spcBef>
                        <a:spcAft>
                          <a:spcPts val="600"/>
                        </a:spcAft>
                      </a:pPr>
                      <a:r>
                        <a:rPr lang="en-GB" sz="1050" kern="1400" dirty="0">
                          <a:ln>
                            <a:noFill/>
                          </a:ln>
                          <a:solidFill>
                            <a:srgbClr val="000000"/>
                          </a:solidFill>
                          <a:effectLst/>
                          <a:latin typeface="Symbol" panose="05050102010706020507" pitchFamily="18" charset="2"/>
                        </a:rPr>
                        <a:t>·</a:t>
                      </a:r>
                      <a:r>
                        <a:rPr lang="en-GB" sz="1050" kern="1400" dirty="0">
                          <a:ln>
                            <a:noFill/>
                          </a:ln>
                          <a:solidFill>
                            <a:srgbClr val="000000"/>
                          </a:solidFill>
                          <a:effectLst/>
                          <a:latin typeface="Calibri" panose="020F0502020204030204" pitchFamily="34" charset="0"/>
                        </a:rPr>
                        <a:t> </a:t>
                      </a:r>
                      <a:r>
                        <a:rPr lang="en-GB" sz="1200" kern="1400" dirty="0">
                          <a:ln>
                            <a:noFill/>
                          </a:ln>
                          <a:solidFill>
                            <a:srgbClr val="000000"/>
                          </a:solidFill>
                          <a:effectLst/>
                          <a:latin typeface="Sassoon Penpals Joined" panose="02000400000000000000" pitchFamily="50" charset="0"/>
                        </a:rPr>
                        <a:t>Children should be able to recall these facts </a:t>
                      </a:r>
                      <a:r>
                        <a:rPr lang="en-GB" sz="1200" i="1" u="sng" kern="1400" dirty="0">
                          <a:ln>
                            <a:noFill/>
                          </a:ln>
                          <a:solidFill>
                            <a:srgbClr val="000000"/>
                          </a:solidFill>
                          <a:effectLst/>
                          <a:latin typeface="Sassoon Penpals Joined" panose="02000400000000000000" pitchFamily="50" charset="0"/>
                        </a:rPr>
                        <a:t>instantly</a:t>
                      </a:r>
                      <a:r>
                        <a:rPr lang="en-GB" sz="1200" kern="1400" dirty="0">
                          <a:ln>
                            <a:noFill/>
                          </a:ln>
                          <a:solidFill>
                            <a:srgbClr val="000000"/>
                          </a:solidFill>
                          <a:effectLst/>
                          <a:latin typeface="Sassoon Penpals Joined" panose="02000400000000000000" pitchFamily="50" charset="0"/>
                        </a:rPr>
                        <a:t> out of sequence.</a:t>
                      </a:r>
                      <a:endParaRPr lang="en-GB" sz="1050" kern="1400" dirty="0">
                        <a:ln>
                          <a:noFill/>
                        </a:ln>
                        <a:solidFill>
                          <a:srgbClr val="000000"/>
                        </a:solidFill>
                        <a:effectLst/>
                        <a:latin typeface="Calibri" panose="020F0502020204030204" pitchFamily="34" charset="0"/>
                      </a:endParaRPr>
                    </a:p>
                    <a:p>
                      <a:pPr marL="719277" marR="0" indent="-359994" algn="l" rtl="0">
                        <a:lnSpc>
                          <a:spcPct val="119000"/>
                        </a:lnSpc>
                        <a:spcBef>
                          <a:spcPts val="0"/>
                        </a:spcBef>
                        <a:spcAft>
                          <a:spcPts val="600"/>
                        </a:spcAft>
                      </a:pPr>
                      <a:r>
                        <a:rPr lang="en-GB" sz="1050" kern="1400">
                          <a:ln>
                            <a:noFill/>
                          </a:ln>
                          <a:solidFill>
                            <a:srgbClr val="000000"/>
                          </a:solidFill>
                          <a:effectLst/>
                          <a:latin typeface="Symbol" panose="05050102010706020507" pitchFamily="18" charset="2"/>
                        </a:rPr>
                        <a:t>·</a:t>
                      </a:r>
                      <a:r>
                        <a:rPr lang="en-GB" sz="1050" kern="1400">
                          <a:ln>
                            <a:noFill/>
                          </a:ln>
                          <a:solidFill>
                            <a:srgbClr val="000000"/>
                          </a:solidFill>
                          <a:effectLst/>
                          <a:latin typeface="Calibri" panose="020F0502020204030204" pitchFamily="34" charset="0"/>
                        </a:rPr>
                        <a:t> </a:t>
                      </a:r>
                      <a:r>
                        <a:rPr lang="en-GB" sz="1200" kern="1400">
                          <a:ln>
                            <a:noFill/>
                          </a:ln>
                          <a:solidFill>
                            <a:srgbClr val="000000"/>
                          </a:solidFill>
                          <a:effectLst/>
                          <a:latin typeface="Sassoon Penpals Joined" panose="02000400000000000000" pitchFamily="50" charset="0"/>
                        </a:rPr>
                        <a:t>By the end of Year 4, </a:t>
                      </a:r>
                      <a:r>
                        <a:rPr lang="en-GB" sz="1200" kern="1400" dirty="0">
                          <a:ln>
                            <a:noFill/>
                          </a:ln>
                          <a:solidFill>
                            <a:srgbClr val="000000"/>
                          </a:solidFill>
                          <a:effectLst/>
                          <a:latin typeface="Sassoon Penpals Joined" panose="02000400000000000000" pitchFamily="50" charset="0"/>
                        </a:rPr>
                        <a:t>pupils will be expected to be able to recall all times tables up to 12 x 12 </a:t>
                      </a:r>
                      <a:r>
                        <a:rPr lang="en-GB" sz="1200" kern="1400">
                          <a:ln>
                            <a:noFill/>
                          </a:ln>
                          <a:solidFill>
                            <a:srgbClr val="000000"/>
                          </a:solidFill>
                          <a:effectLst/>
                          <a:latin typeface="Sassoon Penpals Joined" panose="02000400000000000000" pitchFamily="50" charset="0"/>
                        </a:rPr>
                        <a:t>with fluency, </a:t>
                      </a:r>
                      <a:r>
                        <a:rPr lang="en-GB" sz="1200" kern="1400" dirty="0">
                          <a:ln>
                            <a:noFill/>
                          </a:ln>
                          <a:solidFill>
                            <a:srgbClr val="000000"/>
                          </a:solidFill>
                          <a:effectLst/>
                          <a:latin typeface="Sassoon Penpals Joined" panose="02000400000000000000" pitchFamily="50" charset="0"/>
                        </a:rPr>
                        <a:t>when they undertake the national Multiplication Tables Check. </a:t>
                      </a:r>
                      <a:endParaRPr lang="en-GB" sz="1050" kern="1400" dirty="0">
                        <a:ln>
                          <a:noFill/>
                        </a:ln>
                        <a:solidFill>
                          <a:srgbClr val="000000"/>
                        </a:solidFill>
                        <a:effectLst/>
                        <a:latin typeface="Calibri" panose="020F0502020204030204" pitchFamily="34" charset="0"/>
                      </a:endParaRPr>
                    </a:p>
                  </a:txBody>
                  <a:tcPr marL="12633" marR="12633" marT="12633" marB="12633">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023755508"/>
                  </a:ext>
                </a:extLst>
              </a:tr>
            </a:tbl>
          </a:graphicData>
        </a:graphic>
      </p:graphicFrame>
      <p:sp>
        <p:nvSpPr>
          <p:cNvPr id="15" name="TextBox 14">
            <a:extLst>
              <a:ext uri="{FF2B5EF4-FFF2-40B4-BE49-F238E27FC236}">
                <a16:creationId xmlns:a16="http://schemas.microsoft.com/office/drawing/2014/main" id="{C5AFC4BF-4732-C107-D020-C25647C8BCFF}"/>
              </a:ext>
            </a:extLst>
          </p:cNvPr>
          <p:cNvSpPr txBox="1"/>
          <p:nvPr/>
        </p:nvSpPr>
        <p:spPr>
          <a:xfrm>
            <a:off x="277959" y="5502457"/>
            <a:ext cx="5959698" cy="1115947"/>
          </a:xfrm>
          <a:prstGeom prst="rect">
            <a:avLst/>
          </a:prstGeom>
          <a:noFill/>
        </p:spPr>
        <p:txBody>
          <a:bodyPr wrap="square" lIns="91440" tIns="45720" rIns="91440" bIns="45720" anchor="t">
            <a:spAutoFit/>
          </a:bodyPr>
          <a:lstStyle/>
          <a:p>
            <a:pPr marL="0" marR="0" indent="0" algn="l">
              <a:lnSpc>
                <a:spcPct val="119000"/>
              </a:lnSpc>
              <a:spcBef>
                <a:spcPts val="0"/>
              </a:spcBef>
              <a:spcAft>
                <a:spcPts val="600"/>
              </a:spcAft>
            </a:pPr>
            <a:r>
              <a:rPr lang="en-GB" sz="1100" kern="1400" dirty="0">
                <a:ln>
                  <a:noFill/>
                </a:ln>
                <a:solidFill>
                  <a:srgbClr val="000000"/>
                </a:solidFill>
                <a:effectLst/>
                <a:latin typeface="Sassoon Penpals Joined" panose="02000400000000000000" pitchFamily="50" charset="0"/>
              </a:rPr>
              <a:t>Below is a list of websites that may be useful to use when practising your multiplication tables.</a:t>
            </a:r>
            <a:endParaRPr lang="en-GB" sz="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100" b="1" kern="1400" dirty="0">
                <a:ln>
                  <a:noFill/>
                </a:ln>
                <a:solidFill>
                  <a:srgbClr val="000000"/>
                </a:solidFill>
                <a:effectLst/>
                <a:latin typeface="Sassoon Penpals Joined" panose="02000400000000000000" pitchFamily="50" charset="0"/>
              </a:rPr>
              <a:t>Times Tables Rockstars </a:t>
            </a:r>
            <a:r>
              <a:rPr lang="en-GB" sz="1100" kern="1400" dirty="0">
                <a:ln>
                  <a:noFill/>
                </a:ln>
                <a:solidFill>
                  <a:srgbClr val="000000"/>
                </a:solidFill>
                <a:effectLst/>
                <a:latin typeface="Sassoon Penpals Joined" panose="02000400000000000000" pitchFamily="50" charset="0"/>
              </a:rPr>
              <a:t>-  </a:t>
            </a:r>
            <a:r>
              <a:rPr lang="en-GB" sz="1100" kern="1400" dirty="0">
                <a:ln>
                  <a:noFill/>
                </a:ln>
                <a:solidFill>
                  <a:srgbClr val="000000"/>
                </a:solidFill>
                <a:effectLst/>
                <a:latin typeface="Sassoon Penpals Joined" panose="02000400000000000000" pitchFamily="50" charset="0"/>
                <a:hlinkClick r:id="rId2"/>
              </a:rPr>
              <a:t>https://play.ttrockstars.com/auth/school/student/40237/</a:t>
            </a:r>
            <a:endParaRPr lang="en-GB" sz="1100" kern="1400" dirty="0">
              <a:ln>
                <a:noFill/>
              </a:ln>
              <a:solidFill>
                <a:srgbClr val="000000"/>
              </a:solidFill>
              <a:effectLst/>
              <a:latin typeface="Sassoon Penpals Joined" panose="02000400000000000000" pitchFamily="50" charset="0"/>
            </a:endParaRPr>
          </a:p>
          <a:p>
            <a:pPr marL="0" marR="0" indent="0" algn="l">
              <a:lnSpc>
                <a:spcPct val="119000"/>
              </a:lnSpc>
              <a:spcBef>
                <a:spcPts val="0"/>
              </a:spcBef>
              <a:spcAft>
                <a:spcPts val="600"/>
              </a:spcAft>
            </a:pPr>
            <a:r>
              <a:rPr lang="en-GB" sz="1100" b="1" kern="1400" dirty="0">
                <a:ln>
                  <a:noFill/>
                </a:ln>
                <a:solidFill>
                  <a:srgbClr val="000000"/>
                </a:solidFill>
                <a:effectLst/>
                <a:latin typeface="Sassoon Penpals Joined"/>
              </a:rPr>
              <a:t>Hit the Button  </a:t>
            </a:r>
            <a:r>
              <a:rPr lang="en-GB" sz="1100" kern="1400" dirty="0">
                <a:ln>
                  <a:noFill/>
                </a:ln>
                <a:solidFill>
                  <a:srgbClr val="000000"/>
                </a:solidFill>
                <a:effectLst/>
                <a:latin typeface="Sassoon Penpals Joined"/>
              </a:rPr>
              <a:t>-  </a:t>
            </a:r>
            <a:r>
              <a:rPr lang="en-GB" sz="1100" kern="1400" dirty="0">
                <a:ln>
                  <a:noFill/>
                </a:ln>
                <a:solidFill>
                  <a:srgbClr val="000000"/>
                </a:solidFill>
                <a:effectLst/>
                <a:latin typeface="Sassoon Penpals Joined"/>
                <a:hlinkClick r:id="rId3"/>
              </a:rPr>
              <a:t>https://www.topmarks.co.uk/maths-games/hit-the-button</a:t>
            </a:r>
            <a:endParaRPr lang="en-GB" sz="800" kern="1400" dirty="0">
              <a:ln>
                <a:noFill/>
              </a:ln>
              <a:solidFill>
                <a:srgbClr val="000000"/>
              </a:solidFill>
              <a:effectLst/>
              <a:latin typeface="Sassoon Penpals Joined"/>
              <a:ea typeface="Calibri"/>
              <a:cs typeface="Calibri"/>
            </a:endParaRPr>
          </a:p>
          <a:p>
            <a:pPr>
              <a:lnSpc>
                <a:spcPct val="119000"/>
              </a:lnSpc>
              <a:spcAft>
                <a:spcPts val="600"/>
              </a:spcAft>
            </a:pPr>
            <a:endParaRPr lang="en-GB" sz="1100" kern="1400" dirty="0">
              <a:solidFill>
                <a:srgbClr val="000000"/>
              </a:solidFill>
              <a:latin typeface="Sassoon Penpals Joined"/>
              <a:ea typeface="Calibri"/>
              <a:cs typeface="Calibri"/>
            </a:endParaRPr>
          </a:p>
        </p:txBody>
      </p:sp>
      <p:sp>
        <p:nvSpPr>
          <p:cNvPr id="17" name="TextBox 16">
            <a:extLst>
              <a:ext uri="{FF2B5EF4-FFF2-40B4-BE49-F238E27FC236}">
                <a16:creationId xmlns:a16="http://schemas.microsoft.com/office/drawing/2014/main" id="{938976A4-EF08-2A05-8983-07E641509101}"/>
              </a:ext>
            </a:extLst>
          </p:cNvPr>
          <p:cNvSpPr txBox="1"/>
          <p:nvPr/>
        </p:nvSpPr>
        <p:spPr>
          <a:xfrm>
            <a:off x="277958" y="7090066"/>
            <a:ext cx="6371541" cy="2465996"/>
          </a:xfrm>
          <a:prstGeom prst="rect">
            <a:avLst/>
          </a:prstGeom>
          <a:noFill/>
        </p:spPr>
        <p:txBody>
          <a:bodyPr wrap="square" lIns="91440" tIns="45720" rIns="91440" bIns="45720" anchor="t">
            <a:spAutoFit/>
          </a:bodyPr>
          <a:lstStyle/>
          <a:p>
            <a:pPr marL="0" marR="0" indent="0" algn="l">
              <a:lnSpc>
                <a:spcPct val="119000"/>
              </a:lnSpc>
              <a:spcBef>
                <a:spcPts val="0"/>
              </a:spcBef>
              <a:spcAft>
                <a:spcPts val="600"/>
              </a:spcAft>
            </a:pPr>
            <a:r>
              <a:rPr lang="en-GB" sz="1200" kern="1400" dirty="0">
                <a:ln>
                  <a:noFill/>
                </a:ln>
                <a:solidFill>
                  <a:srgbClr val="000000"/>
                </a:solidFill>
                <a:effectLst/>
                <a:latin typeface="Sassoon Penpals Joined" panose="02000400000000000000" pitchFamily="50" charset="0"/>
              </a:rPr>
              <a:t>Please check out our class page on our school website.  Here you can find websites for your information e.g. relating to English and Maths and lots of fun activities and games for you to play on with your child and they won’t even realise they are learning!</a:t>
            </a:r>
            <a:endParaRPr lang="en-GB" sz="9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200" kern="1400" dirty="0">
                <a:ln>
                  <a:noFill/>
                </a:ln>
                <a:solidFill>
                  <a:srgbClr val="000000"/>
                </a:solidFill>
                <a:effectLst/>
                <a:latin typeface="Sassoon Penpals Joined" panose="02000400000000000000" pitchFamily="50" charset="0"/>
              </a:rPr>
              <a:t>Here’s the address;</a:t>
            </a:r>
            <a:endParaRPr lang="en-GB" sz="9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200" kern="1400" dirty="0">
                <a:ln>
                  <a:noFill/>
                </a:ln>
                <a:solidFill>
                  <a:srgbClr val="000000"/>
                </a:solidFill>
                <a:effectLst/>
                <a:latin typeface="Sassoon Penpals Joined"/>
                <a:hlinkClick r:id="rId4"/>
              </a:rPr>
              <a:t>http://www.meadows.shropshire.sch.uk/welcome.asp</a:t>
            </a:r>
            <a:endParaRPr lang="en-GB" sz="900" kern="1400" dirty="0">
              <a:ln>
                <a:noFill/>
              </a:ln>
              <a:solidFill>
                <a:srgbClr val="000000"/>
              </a:solidFill>
              <a:effectLst/>
              <a:latin typeface="Calibri" panose="020F0502020204030204" pitchFamily="34" charset="0"/>
            </a:endParaRPr>
          </a:p>
          <a:p>
            <a:pPr marL="359410" marR="0" indent="-359410" algn="l">
              <a:lnSpc>
                <a:spcPct val="119000"/>
              </a:lnSpc>
              <a:spcBef>
                <a:spcPts val="0"/>
              </a:spcBef>
              <a:spcAft>
                <a:spcPts val="600"/>
              </a:spcAft>
            </a:pPr>
            <a:r>
              <a:rPr lang="en-GB" sz="1200" kern="1400" dirty="0">
                <a:ln>
                  <a:noFill/>
                </a:ln>
                <a:solidFill>
                  <a:srgbClr val="000000"/>
                </a:solidFill>
                <a:effectLst/>
                <a:latin typeface="Sassoon Penpals Joined"/>
              </a:rPr>
              <a:t>1.</a:t>
            </a:r>
            <a:r>
              <a:rPr lang="en-GB" sz="900" kern="1400" dirty="0">
                <a:ln>
                  <a:noFill/>
                </a:ln>
                <a:solidFill>
                  <a:srgbClr val="000000"/>
                </a:solidFill>
                <a:effectLst/>
                <a:latin typeface="Calibri"/>
                <a:ea typeface="Calibri"/>
                <a:cs typeface="Calibri"/>
              </a:rPr>
              <a:t> </a:t>
            </a:r>
            <a:r>
              <a:rPr lang="en-GB" sz="1200" kern="1400">
                <a:ln>
                  <a:noFill/>
                </a:ln>
                <a:solidFill>
                  <a:srgbClr val="000000"/>
                </a:solidFill>
                <a:effectLst/>
                <a:latin typeface="Sassoon Penpals Joined"/>
              </a:rPr>
              <a:t>Go to children, then class pages.</a:t>
            </a:r>
            <a:endParaRPr lang="en-GB" sz="900" kern="1400">
              <a:ln>
                <a:noFill/>
              </a:ln>
              <a:solidFill>
                <a:srgbClr val="000000"/>
              </a:solidFill>
              <a:effectLst/>
              <a:latin typeface="Sassoon Penpals Joined"/>
              <a:ea typeface="Calibri" panose="020F0502020204030204" pitchFamily="34" charset="0"/>
              <a:cs typeface="Calibri" panose="020F0502020204030204" pitchFamily="34" charset="0"/>
            </a:endParaRPr>
          </a:p>
          <a:p>
            <a:pPr marL="359410" marR="0" indent="-359410" algn="l">
              <a:lnSpc>
                <a:spcPct val="119000"/>
              </a:lnSpc>
              <a:spcBef>
                <a:spcPts val="0"/>
              </a:spcBef>
              <a:spcAft>
                <a:spcPts val="600"/>
              </a:spcAft>
            </a:pPr>
            <a:r>
              <a:rPr lang="en-GB" sz="1200" kern="1400" dirty="0">
                <a:ln>
                  <a:noFill/>
                </a:ln>
                <a:solidFill>
                  <a:srgbClr val="000000"/>
                </a:solidFill>
                <a:effectLst/>
                <a:latin typeface="Sassoon Penpals Joined"/>
              </a:rPr>
              <a:t>2.</a:t>
            </a:r>
            <a:r>
              <a:rPr lang="en-GB" sz="900" kern="1400" dirty="0">
                <a:ln>
                  <a:noFill/>
                </a:ln>
                <a:solidFill>
                  <a:srgbClr val="000000"/>
                </a:solidFill>
                <a:effectLst/>
                <a:latin typeface="Calibri"/>
                <a:ea typeface="Calibri"/>
                <a:cs typeface="Calibri"/>
              </a:rPr>
              <a:t> </a:t>
            </a:r>
            <a:r>
              <a:rPr lang="en-GB" sz="1200" kern="1400">
                <a:ln>
                  <a:noFill/>
                </a:ln>
                <a:solidFill>
                  <a:srgbClr val="000000"/>
                </a:solidFill>
                <a:effectLst/>
                <a:latin typeface="Sassoon Penpals Joined"/>
              </a:rPr>
              <a:t>Click on Puffins - Years 3</a:t>
            </a:r>
            <a:endParaRPr lang="en-GB" sz="900" kern="1400">
              <a:ln>
                <a:noFill/>
              </a:ln>
              <a:solidFill>
                <a:srgbClr val="000000"/>
              </a:solidFill>
              <a:effectLst/>
              <a:latin typeface="Sassoon Penpals Joined"/>
              <a:ea typeface="Calibri" panose="020F0502020204030204" pitchFamily="34" charset="0"/>
              <a:cs typeface="Calibri" panose="020F0502020204030204" pitchFamily="34" charset="0"/>
            </a:endParaRPr>
          </a:p>
          <a:p>
            <a:pPr marL="359994" marR="0" indent="-359994" algn="l">
              <a:lnSpc>
                <a:spcPct val="119000"/>
              </a:lnSpc>
              <a:spcBef>
                <a:spcPts val="0"/>
              </a:spcBef>
              <a:spcAft>
                <a:spcPts val="600"/>
              </a:spcAft>
            </a:pPr>
            <a:r>
              <a:rPr lang="en-GB" sz="1200" kern="1400" dirty="0">
                <a:ln>
                  <a:noFill/>
                </a:ln>
                <a:solidFill>
                  <a:srgbClr val="000000"/>
                </a:solidFill>
                <a:effectLst/>
                <a:latin typeface="Calibri" panose="020F0502020204030204" pitchFamily="34" charset="0"/>
              </a:rPr>
              <a:t>3.</a:t>
            </a:r>
            <a:r>
              <a:rPr lang="en-GB" sz="900" kern="1400" dirty="0">
                <a:ln>
                  <a:noFill/>
                </a:ln>
                <a:solidFill>
                  <a:srgbClr val="000000"/>
                </a:solidFill>
                <a:effectLst/>
                <a:latin typeface="Calibri" panose="020F0502020204030204" pitchFamily="34" charset="0"/>
              </a:rPr>
              <a:t> </a:t>
            </a:r>
            <a:r>
              <a:rPr lang="en-GB" sz="1200" kern="1400" dirty="0">
                <a:ln>
                  <a:noFill/>
                </a:ln>
                <a:solidFill>
                  <a:srgbClr val="000000"/>
                </a:solidFill>
                <a:effectLst/>
                <a:latin typeface="Sassoon Penpals Joined" panose="02000400000000000000" pitchFamily="50" charset="0"/>
              </a:rPr>
              <a:t>At the bottom of the page are links to online resources and activities to support their learning.</a:t>
            </a:r>
            <a:endParaRPr lang="en-GB" sz="900" kern="1400" dirty="0">
              <a:ln>
                <a:noFill/>
              </a:ln>
              <a:solidFill>
                <a:srgbClr val="000000"/>
              </a:solidFill>
              <a:effectLst/>
              <a:latin typeface="Calibri" panose="020F0502020204030204" pitchFamily="34" charset="0"/>
            </a:endParaRPr>
          </a:p>
          <a:p>
            <a:pPr>
              <a:lnSpc>
                <a:spcPct val="119000"/>
              </a:lnSpc>
              <a:spcAft>
                <a:spcPts val="600"/>
              </a:spcAft>
            </a:pPr>
            <a:endParaRPr lang="en-GB" sz="900" kern="1400" dirty="0">
              <a:ln>
                <a:noFill/>
              </a:ln>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2573203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16EB6D-4C5B-D989-5B6D-1BC60B701D08}"/>
              </a:ext>
            </a:extLst>
          </p:cNvPr>
          <p:cNvSpPr txBox="1"/>
          <p:nvPr/>
        </p:nvSpPr>
        <p:spPr>
          <a:xfrm>
            <a:off x="211030" y="288408"/>
            <a:ext cx="6435939" cy="461665"/>
          </a:xfrm>
          <a:prstGeom prst="rect">
            <a:avLst/>
          </a:prstGeom>
          <a:noFill/>
          <a:ln>
            <a:solidFill>
              <a:schemeClr val="tx1"/>
            </a:solidFill>
          </a:ln>
        </p:spPr>
        <p:txBody>
          <a:bodyPr wrap="square">
            <a:spAutoFit/>
          </a:bodyPr>
          <a:lstStyle/>
          <a:p>
            <a:pPr marL="0" marR="0" indent="0" algn="ctr">
              <a:spcBef>
                <a:spcPts val="0"/>
              </a:spcBef>
            </a:pPr>
            <a:r>
              <a:rPr lang="en-GB" sz="2400" kern="1400" dirty="0">
                <a:ln>
                  <a:noFill/>
                </a:ln>
                <a:solidFill>
                  <a:srgbClr val="000000"/>
                </a:solidFill>
                <a:effectLst/>
                <a:latin typeface="Sassoon Penpals Joined" panose="02000400000000000000" pitchFamily="50" charset="0"/>
              </a:rPr>
              <a:t>Handwriting Information</a:t>
            </a:r>
          </a:p>
        </p:txBody>
      </p:sp>
      <p:sp>
        <p:nvSpPr>
          <p:cNvPr id="6" name="TextBox 5">
            <a:extLst>
              <a:ext uri="{FF2B5EF4-FFF2-40B4-BE49-F238E27FC236}">
                <a16:creationId xmlns:a16="http://schemas.microsoft.com/office/drawing/2014/main" id="{6BA91697-9951-79A5-83CC-60E16561A7D4}"/>
              </a:ext>
            </a:extLst>
          </p:cNvPr>
          <p:cNvSpPr txBox="1"/>
          <p:nvPr/>
        </p:nvSpPr>
        <p:spPr>
          <a:xfrm>
            <a:off x="211029" y="750073"/>
            <a:ext cx="6435939" cy="476925"/>
          </a:xfrm>
          <a:prstGeom prst="rect">
            <a:avLst/>
          </a:prstGeom>
          <a:noFill/>
        </p:spPr>
        <p:txBody>
          <a:bodyPr wrap="square">
            <a:spAutoFit/>
          </a:bodyPr>
          <a:lstStyle/>
          <a:p>
            <a:pPr marL="0" marR="0" indent="0" algn="l">
              <a:lnSpc>
                <a:spcPct val="119000"/>
              </a:lnSpc>
              <a:spcBef>
                <a:spcPts val="0"/>
              </a:spcBef>
              <a:spcAft>
                <a:spcPts val="600"/>
              </a:spcAft>
            </a:pPr>
            <a:r>
              <a:rPr lang="en-GB" sz="1050" b="1" kern="1400" dirty="0">
                <a:ln>
                  <a:noFill/>
                </a:ln>
                <a:solidFill>
                  <a:srgbClr val="000000"/>
                </a:solidFill>
                <a:effectLst/>
                <a:latin typeface="Sassoon Penpals Joined" panose="02000400000000000000" pitchFamily="50" charset="0"/>
              </a:rPr>
              <a:t>Please encourage your child to form their letters correctly as early as possible. See below for the correct letter formation.  This prevents the children from getting into ‘bad habits’ and then having to re-learn letter formation.  Thank You!</a:t>
            </a:r>
            <a:endParaRPr lang="en-GB" sz="800" kern="1400" dirty="0">
              <a:ln>
                <a:noFill/>
              </a:ln>
              <a:solidFill>
                <a:srgbClr val="000000"/>
              </a:solidFill>
              <a:effectLst/>
              <a:latin typeface="Calibri" panose="020F0502020204030204" pitchFamily="34" charset="0"/>
            </a:endParaRPr>
          </a:p>
        </p:txBody>
      </p:sp>
      <p:pic>
        <p:nvPicPr>
          <p:cNvPr id="8" name="Picture 7" descr="A group of letters in a box&#10;&#10;AI-generated content may be incorrect.">
            <a:extLst>
              <a:ext uri="{FF2B5EF4-FFF2-40B4-BE49-F238E27FC236}">
                <a16:creationId xmlns:a16="http://schemas.microsoft.com/office/drawing/2014/main" id="{BBA6949D-3630-F354-D817-EB05CFFE07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272" y="1452249"/>
            <a:ext cx="6533333" cy="7780952"/>
          </a:xfrm>
          <a:prstGeom prst="rect">
            <a:avLst/>
          </a:prstGeom>
        </p:spPr>
      </p:pic>
    </p:spTree>
    <p:extLst>
      <p:ext uri="{BB962C8B-B14F-4D97-AF65-F5344CB8AC3E}">
        <p14:creationId xmlns:p14="http://schemas.microsoft.com/office/powerpoint/2010/main" val="22954149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00061F-001D-CC4F-50B6-00A5B1889501}"/>
              </a:ext>
            </a:extLst>
          </p:cNvPr>
          <p:cNvSpPr txBox="1"/>
          <p:nvPr/>
        </p:nvSpPr>
        <p:spPr>
          <a:xfrm rot="16200000">
            <a:off x="-2789747" y="4722167"/>
            <a:ext cx="6435939" cy="461665"/>
          </a:xfrm>
          <a:prstGeom prst="rect">
            <a:avLst/>
          </a:prstGeom>
          <a:noFill/>
          <a:ln>
            <a:solidFill>
              <a:schemeClr val="tx1"/>
            </a:solidFill>
          </a:ln>
        </p:spPr>
        <p:txBody>
          <a:bodyPr wrap="square">
            <a:spAutoFit/>
          </a:bodyPr>
          <a:lstStyle/>
          <a:p>
            <a:pPr marL="0" marR="0" indent="0" algn="ctr">
              <a:spcBef>
                <a:spcPts val="0"/>
              </a:spcBef>
            </a:pPr>
            <a:r>
              <a:rPr lang="en-GB" sz="2400" kern="1400" dirty="0">
                <a:ln>
                  <a:noFill/>
                </a:ln>
                <a:solidFill>
                  <a:srgbClr val="000000"/>
                </a:solidFill>
                <a:effectLst/>
                <a:latin typeface="Sassoon Penpals Joined" panose="02000400000000000000" pitchFamily="50" charset="0"/>
              </a:rPr>
              <a:t>Spelling Expectations</a:t>
            </a:r>
          </a:p>
        </p:txBody>
      </p:sp>
      <p:sp>
        <p:nvSpPr>
          <p:cNvPr id="6" name="TextBox 5">
            <a:extLst>
              <a:ext uri="{FF2B5EF4-FFF2-40B4-BE49-F238E27FC236}">
                <a16:creationId xmlns:a16="http://schemas.microsoft.com/office/drawing/2014/main" id="{34DCBEAC-F2EC-F914-7264-1561C1A3926D}"/>
              </a:ext>
            </a:extLst>
          </p:cNvPr>
          <p:cNvSpPr txBox="1"/>
          <p:nvPr/>
        </p:nvSpPr>
        <p:spPr>
          <a:xfrm rot="16200000">
            <a:off x="-3332564" y="4659569"/>
            <a:ext cx="8908283" cy="696729"/>
          </a:xfrm>
          <a:prstGeom prst="rect">
            <a:avLst/>
          </a:prstGeom>
          <a:noFill/>
        </p:spPr>
        <p:txBody>
          <a:bodyPr wrap="square">
            <a:spAutoFit/>
          </a:bodyPr>
          <a:lstStyle/>
          <a:p>
            <a:pPr marL="0" marR="0" indent="0" algn="l">
              <a:lnSpc>
                <a:spcPct val="119000"/>
              </a:lnSpc>
              <a:spcBef>
                <a:spcPts val="0"/>
              </a:spcBef>
              <a:spcAft>
                <a:spcPts val="1200"/>
              </a:spcAft>
            </a:pPr>
            <a:r>
              <a:rPr lang="en-GB" sz="1100" kern="1400" dirty="0">
                <a:ln>
                  <a:noFill/>
                </a:ln>
                <a:solidFill>
                  <a:srgbClr val="000000"/>
                </a:solidFill>
                <a:effectLst/>
                <a:latin typeface="Sassoon Penpals Joined" panose="02000400000000000000" pitchFamily="50" charset="0"/>
              </a:rPr>
              <a:t>Below is a copy of the word-list for years 3/4 and 5/6  which is  a statutory requirement in the National Curriculum. The lists are a mixture of words pupils frequently use in their writing and those which they often misspell. Some of the listed words may be thought of as quite challenging. However they are learnt over time and we work on them regularly as part of our weekly spelling tests. It would be helpful if you are aware of these words and could work on them together at home. </a:t>
            </a:r>
            <a:endParaRPr lang="en-GB" sz="800" kern="1400" dirty="0">
              <a:ln>
                <a:noFill/>
              </a:ln>
              <a:solidFill>
                <a:srgbClr val="000000"/>
              </a:solidFill>
              <a:effectLst/>
              <a:latin typeface="Calibri" panose="020F0502020204030204" pitchFamily="34" charset="0"/>
            </a:endParaRPr>
          </a:p>
        </p:txBody>
      </p:sp>
      <p:sp>
        <p:nvSpPr>
          <p:cNvPr id="8" name="TextBox 7">
            <a:extLst>
              <a:ext uri="{FF2B5EF4-FFF2-40B4-BE49-F238E27FC236}">
                <a16:creationId xmlns:a16="http://schemas.microsoft.com/office/drawing/2014/main" id="{92412B6A-1DDF-886C-E5FB-476B1FC20377}"/>
              </a:ext>
            </a:extLst>
          </p:cNvPr>
          <p:cNvSpPr txBox="1"/>
          <p:nvPr/>
        </p:nvSpPr>
        <p:spPr>
          <a:xfrm rot="16200000">
            <a:off x="-132010" y="2172979"/>
            <a:ext cx="3432218" cy="421910"/>
          </a:xfrm>
          <a:prstGeom prst="rect">
            <a:avLst/>
          </a:prstGeom>
          <a:noFill/>
        </p:spPr>
        <p:txBody>
          <a:bodyPr wrap="square">
            <a:spAutoFit/>
          </a:bodyPr>
          <a:lstStyle/>
          <a:p>
            <a:pPr marL="0" marR="0" indent="0" algn="l">
              <a:lnSpc>
                <a:spcPct val="119000"/>
              </a:lnSpc>
              <a:spcBef>
                <a:spcPts val="0"/>
              </a:spcBef>
              <a:spcAft>
                <a:spcPts val="600"/>
              </a:spcAft>
            </a:pPr>
            <a:r>
              <a:rPr lang="en-GB" sz="900" kern="1400" dirty="0">
                <a:ln>
                  <a:noFill/>
                </a:ln>
                <a:solidFill>
                  <a:srgbClr val="777671"/>
                </a:solidFill>
                <a:effectLst/>
                <a:latin typeface="Sassoon Penpals Joined" panose="02000400000000000000" pitchFamily="50" charset="0"/>
              </a:rPr>
              <a:t>The children do not need to know the Year 5 &amp; 6 words yet, but some parents might find them useful for if your child fancies a challenge!</a:t>
            </a:r>
            <a:endParaRPr lang="en-GB" sz="900" kern="1400" dirty="0">
              <a:ln>
                <a:noFill/>
              </a:ln>
              <a:solidFill>
                <a:srgbClr val="000000"/>
              </a:solidFill>
              <a:effectLst/>
              <a:latin typeface="Calibri" panose="020F0502020204030204" pitchFamily="34" charset="0"/>
            </a:endParaRPr>
          </a:p>
        </p:txBody>
      </p:sp>
      <p:pic>
        <p:nvPicPr>
          <p:cNvPr id="10" name="Picture 9" descr="A close-up of a computer screen&#10;&#10;AI-generated content may be incorrect.">
            <a:extLst>
              <a:ext uri="{FF2B5EF4-FFF2-40B4-BE49-F238E27FC236}">
                <a16:creationId xmlns:a16="http://schemas.microsoft.com/office/drawing/2014/main" id="{0A884E2E-0EF8-FCBB-DD31-25F77C3C1C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0859" y="414441"/>
            <a:ext cx="4609453" cy="4093533"/>
          </a:xfrm>
          <a:prstGeom prst="rect">
            <a:avLst/>
          </a:prstGeom>
        </p:spPr>
      </p:pic>
      <p:pic>
        <p:nvPicPr>
          <p:cNvPr id="12" name="Picture 11" descr="A close-up of a list of words&#10;&#10;AI-generated content may be incorrect.">
            <a:extLst>
              <a:ext uri="{FF2B5EF4-FFF2-40B4-BE49-F238E27FC236}">
                <a16:creationId xmlns:a16="http://schemas.microsoft.com/office/drawing/2014/main" id="{C1018891-3708-EF73-075A-0B6BECD63F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9895" y="4837529"/>
            <a:ext cx="5142857" cy="4580952"/>
          </a:xfrm>
          <a:prstGeom prst="rect">
            <a:avLst/>
          </a:prstGeom>
        </p:spPr>
      </p:pic>
    </p:spTree>
    <p:extLst>
      <p:ext uri="{BB962C8B-B14F-4D97-AF65-F5344CB8AC3E}">
        <p14:creationId xmlns:p14="http://schemas.microsoft.com/office/powerpoint/2010/main" val="582715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32AFDCA-2539-10B3-6B7E-567B62E9ADED}"/>
              </a:ext>
            </a:extLst>
          </p:cNvPr>
          <p:cNvSpPr txBox="1"/>
          <p:nvPr/>
        </p:nvSpPr>
        <p:spPr>
          <a:xfrm>
            <a:off x="211030" y="159619"/>
            <a:ext cx="6435939" cy="461665"/>
          </a:xfrm>
          <a:prstGeom prst="rect">
            <a:avLst/>
          </a:prstGeom>
          <a:noFill/>
          <a:ln>
            <a:solidFill>
              <a:schemeClr val="tx1"/>
            </a:solidFill>
          </a:ln>
        </p:spPr>
        <p:txBody>
          <a:bodyPr wrap="square" lIns="91440" tIns="45720" rIns="91440" bIns="45720" anchor="t">
            <a:spAutoFit/>
          </a:bodyPr>
          <a:lstStyle/>
          <a:p>
            <a:pPr algn="ctr"/>
            <a:r>
              <a:rPr lang="en-GB" sz="2400" kern="1400">
                <a:solidFill>
                  <a:srgbClr val="000000"/>
                </a:solidFill>
                <a:latin typeface="Sassoon Penpals Joined"/>
              </a:rPr>
              <a:t>Times</a:t>
            </a:r>
            <a:r>
              <a:rPr lang="en-GB" sz="2400" kern="1400">
                <a:ln>
                  <a:noFill/>
                </a:ln>
                <a:solidFill>
                  <a:srgbClr val="000000"/>
                </a:solidFill>
                <a:effectLst/>
                <a:latin typeface="Sassoon Penpals Joined"/>
              </a:rPr>
              <a:t> </a:t>
            </a:r>
            <a:r>
              <a:rPr lang="en-GB" sz="2400" kern="1400">
                <a:solidFill>
                  <a:srgbClr val="000000"/>
                </a:solidFill>
                <a:latin typeface="Sassoon Penpals Joined"/>
              </a:rPr>
              <a:t>tables information</a:t>
            </a:r>
            <a:endParaRPr lang="en-GB" sz="2400" kern="1400">
              <a:ln>
                <a:noFill/>
              </a:ln>
              <a:solidFill>
                <a:srgbClr val="000000"/>
              </a:solidFill>
              <a:effectLst/>
              <a:latin typeface="Sassoon Penpals Joined"/>
            </a:endParaRPr>
          </a:p>
        </p:txBody>
      </p:sp>
      <p:sp>
        <p:nvSpPr>
          <p:cNvPr id="6" name="TextBox 5">
            <a:extLst>
              <a:ext uri="{FF2B5EF4-FFF2-40B4-BE49-F238E27FC236}">
                <a16:creationId xmlns:a16="http://schemas.microsoft.com/office/drawing/2014/main" id="{FFB99FCA-C8FA-649F-CB3B-7AEF5729D940}"/>
              </a:ext>
            </a:extLst>
          </p:cNvPr>
          <p:cNvSpPr txBox="1"/>
          <p:nvPr/>
        </p:nvSpPr>
        <p:spPr>
          <a:xfrm>
            <a:off x="211030" y="621285"/>
            <a:ext cx="6435938" cy="1516121"/>
          </a:xfrm>
          <a:prstGeom prst="rect">
            <a:avLst/>
          </a:prstGeom>
          <a:noFill/>
        </p:spPr>
        <p:txBody>
          <a:bodyPr wrap="square">
            <a:spAutoFit/>
          </a:bodyPr>
          <a:lstStyle/>
          <a:p>
            <a:pPr marL="0" marR="0" indent="0" algn="l">
              <a:lnSpc>
                <a:spcPct val="119000"/>
              </a:lnSpc>
              <a:spcBef>
                <a:spcPts val="0"/>
              </a:spcBef>
              <a:spcAft>
                <a:spcPts val="600"/>
              </a:spcAft>
            </a:pPr>
            <a:r>
              <a:rPr lang="en-GB" sz="1200" kern="1400" dirty="0">
                <a:ln>
                  <a:noFill/>
                </a:ln>
                <a:solidFill>
                  <a:srgbClr val="000000"/>
                </a:solidFill>
                <a:effectLst/>
                <a:latin typeface="Sassoon Penpals Joined" panose="02000400000000000000" pitchFamily="50" charset="0"/>
              </a:rPr>
              <a:t>In the table below are the National Curriculum times tables expectations for each year group. The children will be tested on their times tables regularly in school. Children will also be expected to know any previous year groups multiplication tables.</a:t>
            </a:r>
            <a:endParaRPr lang="en-GB" sz="9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1200" b="1" kern="1400" dirty="0">
                <a:ln>
                  <a:noFill/>
                </a:ln>
                <a:solidFill>
                  <a:srgbClr val="000000"/>
                </a:solidFill>
                <a:effectLst/>
                <a:latin typeface="Sassoon Penpals Joined" panose="02000400000000000000" pitchFamily="50" charset="0"/>
              </a:rPr>
              <a:t>In June, Year 4 pupils will take the National Multiplication Tables Check (MTC). Children are given a few seconds to respond to a series of multiplication questions up to 12 x 12. More details about this will be shared closer to the time. </a:t>
            </a:r>
            <a:endParaRPr lang="en-GB" sz="9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r>
              <a:rPr lang="en-GB" sz="900" kern="1400" dirty="0">
                <a:ln>
                  <a:noFill/>
                </a:ln>
                <a:solidFill>
                  <a:srgbClr val="000000"/>
                </a:solidFill>
                <a:effectLst/>
                <a:latin typeface="Calibri" panose="020F0502020204030204" pitchFamily="34" charset="0"/>
              </a:rPr>
              <a:t> </a:t>
            </a:r>
          </a:p>
        </p:txBody>
      </p:sp>
      <p:graphicFrame>
        <p:nvGraphicFramePr>
          <p:cNvPr id="7" name="Table 6">
            <a:extLst>
              <a:ext uri="{FF2B5EF4-FFF2-40B4-BE49-F238E27FC236}">
                <a16:creationId xmlns:a16="http://schemas.microsoft.com/office/drawing/2014/main" id="{857A67BF-011C-5F22-8227-A1CE045D674C}"/>
              </a:ext>
            </a:extLst>
          </p:cNvPr>
          <p:cNvGraphicFramePr>
            <a:graphicFrameLocks noGrp="1"/>
          </p:cNvGraphicFramePr>
          <p:nvPr>
            <p:extLst>
              <p:ext uri="{D42A27DB-BD31-4B8C-83A1-F6EECF244321}">
                <p14:modId xmlns:p14="http://schemas.microsoft.com/office/powerpoint/2010/main" val="555227301"/>
              </p:ext>
            </p:extLst>
          </p:nvPr>
        </p:nvGraphicFramePr>
        <p:xfrm>
          <a:off x="314061" y="1968732"/>
          <a:ext cx="6332908" cy="2803780"/>
        </p:xfrm>
        <a:graphic>
          <a:graphicData uri="http://schemas.openxmlformats.org/drawingml/2006/table">
            <a:tbl>
              <a:tblPr/>
              <a:tblGrid>
                <a:gridCol w="872430">
                  <a:extLst>
                    <a:ext uri="{9D8B030D-6E8A-4147-A177-3AD203B41FA5}">
                      <a16:colId xmlns:a16="http://schemas.microsoft.com/office/drawing/2014/main" val="2103075282"/>
                    </a:ext>
                  </a:extLst>
                </a:gridCol>
                <a:gridCol w="5460478">
                  <a:extLst>
                    <a:ext uri="{9D8B030D-6E8A-4147-A177-3AD203B41FA5}">
                      <a16:colId xmlns:a16="http://schemas.microsoft.com/office/drawing/2014/main" val="3553270141"/>
                    </a:ext>
                  </a:extLst>
                </a:gridCol>
              </a:tblGrid>
              <a:tr h="494819">
                <a:tc>
                  <a:txBody>
                    <a:bodyPr/>
                    <a:lstStyle/>
                    <a:p>
                      <a:pPr marR="0" indent="0" algn="l" rtl="0">
                        <a:lnSpc>
                          <a:spcPct val="119000"/>
                        </a:lnSpc>
                        <a:spcBef>
                          <a:spcPts val="0"/>
                        </a:spcBef>
                        <a:spcAft>
                          <a:spcPts val="600"/>
                        </a:spcAft>
                      </a:pPr>
                      <a:r>
                        <a:rPr lang="en-GB" sz="1600" kern="1400">
                          <a:ln>
                            <a:noFill/>
                          </a:ln>
                          <a:solidFill>
                            <a:srgbClr val="000000"/>
                          </a:solidFill>
                          <a:effectLst/>
                          <a:latin typeface="Sassoon Penpals Joined" panose="02000400000000000000" pitchFamily="50" charset="0"/>
                        </a:rPr>
                        <a:t>Year 1</a:t>
                      </a:r>
                      <a:endParaRPr lang="en-GB" sz="1100" kern="1400">
                        <a:ln>
                          <a:noFill/>
                        </a:ln>
                        <a:solidFill>
                          <a:srgbClr val="000000"/>
                        </a:solidFill>
                        <a:effectLst/>
                        <a:latin typeface="Calibri" panose="020F0502020204030204" pitchFamily="34" charset="0"/>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200" kern="1400">
                          <a:ln>
                            <a:noFill/>
                          </a:ln>
                          <a:solidFill>
                            <a:srgbClr val="000000"/>
                          </a:solidFill>
                          <a:effectLst/>
                          <a:latin typeface="Sassoon Penpals Joined"/>
                        </a:rPr>
                        <a:t>Count in multiples of 2, 5 and 10. Recall and use all the doubles to 10 and their corresponding halves.</a:t>
                      </a:r>
                      <a:endParaRPr lang="en-GB" sz="1100" kern="1400">
                        <a:ln>
                          <a:noFill/>
                        </a:ln>
                        <a:solidFill>
                          <a:srgbClr val="000000"/>
                        </a:solidFill>
                        <a:effectLst/>
                        <a:latin typeface="Sassoon Penpals Joined"/>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4230889852"/>
                  </a:ext>
                </a:extLst>
              </a:tr>
              <a:tr h="494819">
                <a:tc>
                  <a:txBody>
                    <a:bodyPr/>
                    <a:lstStyle/>
                    <a:p>
                      <a:pPr marR="0" indent="0" algn="l" rtl="0">
                        <a:lnSpc>
                          <a:spcPct val="119000"/>
                        </a:lnSpc>
                        <a:spcBef>
                          <a:spcPts val="0"/>
                        </a:spcBef>
                        <a:spcAft>
                          <a:spcPts val="600"/>
                        </a:spcAft>
                      </a:pPr>
                      <a:r>
                        <a:rPr lang="en-GB" sz="1600" kern="1400">
                          <a:ln>
                            <a:noFill/>
                          </a:ln>
                          <a:solidFill>
                            <a:srgbClr val="000000"/>
                          </a:solidFill>
                          <a:effectLst/>
                          <a:latin typeface="Sassoon Penpals Joined" panose="02000400000000000000" pitchFamily="50" charset="0"/>
                        </a:rPr>
                        <a:t>Year 2</a:t>
                      </a:r>
                      <a:endParaRPr lang="en-GB" sz="1100" kern="1400">
                        <a:ln>
                          <a:noFill/>
                        </a:ln>
                        <a:solidFill>
                          <a:srgbClr val="000000"/>
                        </a:solidFill>
                        <a:effectLst/>
                        <a:latin typeface="Calibri" panose="020F0502020204030204" pitchFamily="34" charset="0"/>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200" kern="1400">
                          <a:ln>
                            <a:noFill/>
                          </a:ln>
                          <a:solidFill>
                            <a:srgbClr val="000000"/>
                          </a:solidFill>
                          <a:effectLst/>
                          <a:latin typeface="Sassoon Penpals Joined" panose="02000400000000000000" pitchFamily="50" charset="0"/>
                        </a:rPr>
                        <a:t>Recall and use multiplication and division facts for the 2, 5 and 10 multiplication tables, including recognising odd and even numbers.</a:t>
                      </a:r>
                      <a:endParaRPr lang="en-GB" sz="1100" kern="1400">
                        <a:ln>
                          <a:noFill/>
                        </a:ln>
                        <a:solidFill>
                          <a:srgbClr val="000000"/>
                        </a:solidFill>
                        <a:effectLst/>
                        <a:latin typeface="Calibri" panose="020F0502020204030204" pitchFamily="34" charset="0"/>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2176167900"/>
                  </a:ext>
                </a:extLst>
              </a:tr>
              <a:tr h="680239">
                <a:tc>
                  <a:txBody>
                    <a:bodyPr/>
                    <a:lstStyle/>
                    <a:p>
                      <a:pPr marR="0" indent="0" algn="l" rtl="0">
                        <a:lnSpc>
                          <a:spcPct val="119000"/>
                        </a:lnSpc>
                        <a:spcBef>
                          <a:spcPts val="0"/>
                        </a:spcBef>
                        <a:spcAft>
                          <a:spcPts val="600"/>
                        </a:spcAft>
                      </a:pPr>
                      <a:r>
                        <a:rPr lang="en-GB" sz="1600" b="1" kern="1400">
                          <a:ln>
                            <a:noFill/>
                          </a:ln>
                          <a:solidFill>
                            <a:srgbClr val="000000"/>
                          </a:solidFill>
                          <a:effectLst/>
                          <a:latin typeface="Sassoon Penpals Joined" panose="02000400000000000000" pitchFamily="50" charset="0"/>
                        </a:rPr>
                        <a:t>Year 3</a:t>
                      </a:r>
                      <a:endParaRPr lang="en-GB" sz="1100" kern="1400">
                        <a:ln>
                          <a:noFill/>
                        </a:ln>
                        <a:solidFill>
                          <a:srgbClr val="000000"/>
                        </a:solidFill>
                        <a:effectLst/>
                        <a:latin typeface="Calibri" panose="020F0502020204030204" pitchFamily="34" charset="0"/>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600" b="1" kern="1400" dirty="0">
                          <a:ln>
                            <a:noFill/>
                          </a:ln>
                          <a:solidFill>
                            <a:srgbClr val="000000"/>
                          </a:solidFill>
                          <a:effectLst/>
                          <a:latin typeface="Sassoon Penpals Joined" panose="02000400000000000000" pitchFamily="50" charset="0"/>
                        </a:rPr>
                        <a:t>Recall and use multiplication and division facts for the 2, 4, and 8 multiplication tables.</a:t>
                      </a:r>
                      <a:endParaRPr lang="en-GB" sz="1100" kern="1400" dirty="0">
                        <a:ln>
                          <a:noFill/>
                        </a:ln>
                        <a:solidFill>
                          <a:srgbClr val="000000"/>
                        </a:solidFill>
                        <a:effectLst/>
                        <a:latin typeface="Calibri" panose="020F0502020204030204" pitchFamily="34" charset="0"/>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1007415653"/>
                  </a:ext>
                </a:extLst>
              </a:tr>
              <a:tr h="391353">
                <a:tc>
                  <a:txBody>
                    <a:bodyPr/>
                    <a:lstStyle/>
                    <a:p>
                      <a:pPr marR="0" indent="0" algn="l" rtl="0">
                        <a:lnSpc>
                          <a:spcPct val="119000"/>
                        </a:lnSpc>
                        <a:spcBef>
                          <a:spcPts val="0"/>
                        </a:spcBef>
                        <a:spcAft>
                          <a:spcPts val="600"/>
                        </a:spcAft>
                      </a:pPr>
                      <a:r>
                        <a:rPr lang="en-GB" sz="1600" b="0" kern="1400">
                          <a:ln>
                            <a:noFill/>
                          </a:ln>
                          <a:solidFill>
                            <a:srgbClr val="000000"/>
                          </a:solidFill>
                          <a:effectLst/>
                          <a:latin typeface="Sassoon Penpals"/>
                        </a:rPr>
                        <a:t>Year 4</a:t>
                      </a: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200" b="0" kern="1400">
                          <a:ln>
                            <a:noFill/>
                          </a:ln>
                          <a:solidFill>
                            <a:srgbClr val="000000"/>
                          </a:solidFill>
                          <a:effectLst/>
                          <a:latin typeface="Sassoon Penpals"/>
                        </a:rPr>
                        <a:t>Recall and use multiplication and division facts for up to 12 x 12. </a:t>
                      </a: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2810614510"/>
                  </a:ext>
                </a:extLst>
              </a:tr>
              <a:tr h="371275">
                <a:tc>
                  <a:txBody>
                    <a:bodyPr/>
                    <a:lstStyle/>
                    <a:p>
                      <a:pPr marR="0" indent="0" algn="l" rtl="0">
                        <a:lnSpc>
                          <a:spcPct val="119000"/>
                        </a:lnSpc>
                        <a:spcBef>
                          <a:spcPts val="0"/>
                        </a:spcBef>
                        <a:spcAft>
                          <a:spcPts val="600"/>
                        </a:spcAft>
                      </a:pPr>
                      <a:r>
                        <a:rPr lang="en-GB" sz="1600" kern="1400">
                          <a:ln>
                            <a:noFill/>
                          </a:ln>
                          <a:solidFill>
                            <a:srgbClr val="000000"/>
                          </a:solidFill>
                          <a:effectLst/>
                          <a:latin typeface="Sassoon Penpals Joined" panose="02000400000000000000" pitchFamily="50" charset="0"/>
                        </a:rPr>
                        <a:t>Year 5</a:t>
                      </a:r>
                      <a:endParaRPr lang="en-GB" sz="1100" kern="1400">
                        <a:ln>
                          <a:noFill/>
                        </a:ln>
                        <a:solidFill>
                          <a:srgbClr val="000000"/>
                        </a:solidFill>
                        <a:effectLst/>
                        <a:latin typeface="Calibri" panose="020F0502020204030204" pitchFamily="34" charset="0"/>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400" kern="1400" dirty="0">
                          <a:ln>
                            <a:noFill/>
                          </a:ln>
                          <a:solidFill>
                            <a:srgbClr val="000000"/>
                          </a:solidFill>
                          <a:effectLst/>
                          <a:latin typeface="Sassoon Penpals Joined" panose="02000400000000000000" pitchFamily="50" charset="0"/>
                        </a:rPr>
                        <a:t>Revision of all multiplication and division facts up to 12 x 12.</a:t>
                      </a:r>
                      <a:endParaRPr lang="en-GB" sz="1100" kern="1400" dirty="0">
                        <a:ln>
                          <a:noFill/>
                        </a:ln>
                        <a:solidFill>
                          <a:srgbClr val="000000"/>
                        </a:solidFill>
                        <a:effectLst/>
                        <a:latin typeface="Calibri" panose="020F0502020204030204" pitchFamily="34" charset="0"/>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1764209370"/>
                  </a:ext>
                </a:extLst>
              </a:tr>
              <a:tr h="371275">
                <a:tc>
                  <a:txBody>
                    <a:bodyPr/>
                    <a:lstStyle/>
                    <a:p>
                      <a:pPr marR="0" indent="0" algn="l" rtl="0">
                        <a:lnSpc>
                          <a:spcPct val="119000"/>
                        </a:lnSpc>
                        <a:spcBef>
                          <a:spcPts val="0"/>
                        </a:spcBef>
                        <a:spcAft>
                          <a:spcPts val="600"/>
                        </a:spcAft>
                      </a:pPr>
                      <a:r>
                        <a:rPr lang="en-GB" sz="1600" kern="1400">
                          <a:ln>
                            <a:noFill/>
                          </a:ln>
                          <a:solidFill>
                            <a:srgbClr val="000000"/>
                          </a:solidFill>
                          <a:effectLst/>
                          <a:latin typeface="Sassoon Penpals Joined" panose="02000400000000000000" pitchFamily="50" charset="0"/>
                        </a:rPr>
                        <a:t>Year 6</a:t>
                      </a:r>
                      <a:endParaRPr lang="en-GB" sz="1100" kern="1400">
                        <a:ln>
                          <a:noFill/>
                        </a:ln>
                        <a:solidFill>
                          <a:srgbClr val="000000"/>
                        </a:solidFill>
                        <a:effectLst/>
                        <a:latin typeface="Calibri" panose="020F0502020204030204" pitchFamily="34" charset="0"/>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tc>
                  <a:txBody>
                    <a:bodyPr/>
                    <a:lstStyle/>
                    <a:p>
                      <a:pPr marR="0" indent="0" algn="l" rtl="0">
                        <a:lnSpc>
                          <a:spcPct val="119000"/>
                        </a:lnSpc>
                        <a:spcBef>
                          <a:spcPts val="0"/>
                        </a:spcBef>
                        <a:spcAft>
                          <a:spcPts val="600"/>
                        </a:spcAft>
                      </a:pPr>
                      <a:r>
                        <a:rPr lang="en-GB" sz="1400" kern="1400" dirty="0">
                          <a:ln>
                            <a:noFill/>
                          </a:ln>
                          <a:solidFill>
                            <a:srgbClr val="000000"/>
                          </a:solidFill>
                          <a:effectLst/>
                          <a:latin typeface="Sassoon Penpals Joined" panose="02000400000000000000" pitchFamily="50" charset="0"/>
                        </a:rPr>
                        <a:t>Revision of all multiplication and division facts up to 12 x 12.</a:t>
                      </a:r>
                      <a:endParaRPr lang="en-GB" sz="1100" kern="1400" dirty="0">
                        <a:ln>
                          <a:noFill/>
                        </a:ln>
                        <a:solidFill>
                          <a:srgbClr val="000000"/>
                        </a:solidFill>
                        <a:effectLst/>
                        <a:latin typeface="Calibri" panose="020F0502020204030204" pitchFamily="34" charset="0"/>
                      </a:endParaRPr>
                    </a:p>
                  </a:txBody>
                  <a:tcPr marL="13472" marR="13472" marT="13472" marB="13472">
                    <a:lnL w="6350" cap="flat" cmpd="sng" algn="ctr">
                      <a:solidFill>
                        <a:srgbClr val="1F497D"/>
                      </a:solidFill>
                      <a:prstDash val="solid"/>
                      <a:round/>
                      <a:headEnd type="none" w="med" len="med"/>
                      <a:tailEnd type="none" w="med" len="med"/>
                    </a:lnL>
                    <a:lnR w="6350" cap="flat" cmpd="sng" algn="ctr">
                      <a:solidFill>
                        <a:srgbClr val="1F497D"/>
                      </a:solidFill>
                      <a:prstDash val="solid"/>
                      <a:round/>
                      <a:headEnd type="none" w="med" len="med"/>
                      <a:tailEnd type="none" w="med" len="med"/>
                    </a:lnR>
                    <a:lnT w="6350" cap="flat" cmpd="sng" algn="ctr">
                      <a:solidFill>
                        <a:srgbClr val="1F497D"/>
                      </a:solidFill>
                      <a:prstDash val="solid"/>
                      <a:round/>
                      <a:headEnd type="none" w="med" len="med"/>
                      <a:tailEnd type="none" w="med" len="med"/>
                    </a:lnT>
                    <a:lnB w="6350" cap="flat" cmpd="sng" algn="ctr">
                      <a:solidFill>
                        <a:srgbClr val="1F497D"/>
                      </a:solidFill>
                      <a:prstDash val="solid"/>
                      <a:round/>
                      <a:headEnd type="none" w="med" len="med"/>
                      <a:tailEnd type="none" w="med" len="med"/>
                    </a:lnB>
                    <a:noFill/>
                  </a:tcPr>
                </a:tc>
                <a:extLst>
                  <a:ext uri="{0D108BD9-81ED-4DB2-BD59-A6C34878D82A}">
                    <a16:rowId xmlns:a16="http://schemas.microsoft.com/office/drawing/2014/main" val="3177773037"/>
                  </a:ext>
                </a:extLst>
              </a:tr>
            </a:tbl>
          </a:graphicData>
        </a:graphic>
      </p:graphicFrame>
      <p:pic>
        <p:nvPicPr>
          <p:cNvPr id="2053" name="Picture 4">
            <a:extLst>
              <a:ext uri="{FF2B5EF4-FFF2-40B4-BE49-F238E27FC236}">
                <a16:creationId xmlns:a16="http://schemas.microsoft.com/office/drawing/2014/main" id="{4533158A-D469-74D9-AEFA-9EFAF2663A86}"/>
              </a:ext>
            </a:extLst>
          </p:cNvPr>
          <p:cNvPicPr>
            <a:picLocks noGrp="1"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397856" y="6446545"/>
            <a:ext cx="282575" cy="25876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5">
            <a:extLst>
              <a:ext uri="{FF2B5EF4-FFF2-40B4-BE49-F238E27FC236}">
                <a16:creationId xmlns:a16="http://schemas.microsoft.com/office/drawing/2014/main" id="{D5458773-4C60-F863-4E89-9F7057BEA896}"/>
              </a:ext>
            </a:extLst>
          </p:cNvPr>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106" y="6786177"/>
            <a:ext cx="274638" cy="28257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6">
            <a:extLst>
              <a:ext uri="{FF2B5EF4-FFF2-40B4-BE49-F238E27FC236}">
                <a16:creationId xmlns:a16="http://schemas.microsoft.com/office/drawing/2014/main" id="{DB3070CB-AA0A-E405-D4AE-93AE96682A42}"/>
              </a:ext>
            </a:extLst>
          </p:cNvPr>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785" y="7151788"/>
            <a:ext cx="282575" cy="2889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7">
            <a:extLst>
              <a:ext uri="{FF2B5EF4-FFF2-40B4-BE49-F238E27FC236}">
                <a16:creationId xmlns:a16="http://schemas.microsoft.com/office/drawing/2014/main" id="{75A934A3-940F-5092-0B72-E2CF9DE33B35}"/>
              </a:ext>
            </a:extLst>
          </p:cNvPr>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2785" y="7469759"/>
            <a:ext cx="288925" cy="27463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6">
            <a:extLst>
              <a:ext uri="{FF2B5EF4-FFF2-40B4-BE49-F238E27FC236}">
                <a16:creationId xmlns:a16="http://schemas.microsoft.com/office/drawing/2014/main" id="{9B075428-3570-AF44-805E-360B6A5200B0}"/>
              </a:ext>
            </a:extLst>
          </p:cNvPr>
          <p:cNvSpPr>
            <a:spLocks noChangeArrowheads="1"/>
          </p:cNvSpPr>
          <p:nvPr/>
        </p:nvSpPr>
        <p:spPr bwMode="auto">
          <a:xfrm>
            <a:off x="343119" y="4769601"/>
            <a:ext cx="6271442"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Sassoon Penpals Joined"/>
              </a:rPr>
              <a:t>At the Meadows Primary </a:t>
            </a:r>
            <a:r>
              <a:rPr lang="en-GB" altLang="en-US" sz="1200">
                <a:solidFill>
                  <a:srgbClr val="000000"/>
                </a:solidFill>
                <a:latin typeface="Sassoon Penpals Joined"/>
              </a:rPr>
              <a:t>School</a:t>
            </a:r>
            <a:r>
              <a:rPr kumimoji="0" lang="en-GB" altLang="en-US" sz="1200" b="0" i="0" u="none" strike="noStrike" cap="none" normalizeH="0" baseline="0">
                <a:ln>
                  <a:noFill/>
                </a:ln>
                <a:solidFill>
                  <a:srgbClr val="000000"/>
                </a:solidFill>
                <a:effectLst/>
                <a:latin typeface="Sassoon Penpals Joined"/>
              </a:rPr>
              <a:t>, we want to encourage and support your child to fluently recall their </a:t>
            </a:r>
            <a:r>
              <a:rPr kumimoji="0" lang="en-GB" altLang="en-US" sz="1200" b="0" i="0" u="none" strike="noStrike" cap="none" normalizeH="0" baseline="0" dirty="0">
                <a:ln>
                  <a:noFill/>
                </a:ln>
                <a:solidFill>
                  <a:srgbClr val="000000"/>
                </a:solidFill>
                <a:effectLst/>
                <a:latin typeface="Sassoon Penpals Joined"/>
              </a:rPr>
              <a:t>times tables up to 12, which is essential for future success in mathematics. Knowledge</a:t>
            </a:r>
            <a:r>
              <a:rPr kumimoji="0" lang="en-GB" altLang="en-US" sz="1200" b="0" i="0" u="none" strike="noStrike" cap="none" normalizeH="0" baseline="0" dirty="0">
                <a:ln>
                  <a:noFill/>
                </a:ln>
                <a:solidFill>
                  <a:srgbClr val="0B0C0C"/>
                </a:solidFill>
                <a:effectLst/>
                <a:latin typeface="Sassoon Penpals Joined"/>
              </a:rPr>
              <a:t> </a:t>
            </a:r>
            <a:r>
              <a:rPr kumimoji="0" lang="en-GB" altLang="en-US" sz="1200" b="0" i="0" u="none" strike="noStrike" cap="none" normalizeH="0" baseline="0" dirty="0">
                <a:ln>
                  <a:noFill/>
                </a:ln>
                <a:solidFill>
                  <a:srgbClr val="000000"/>
                </a:solidFill>
                <a:effectLst/>
                <a:latin typeface="Sassoon Penpals Joined"/>
              </a:rPr>
              <a:t>of multiplication and division and its applications forms an important aspect of the KS2 curriculum, and is the gateway to success at secondary school. </a:t>
            </a:r>
            <a:endParaRPr kumimoji="0" lang="en-GB" altLang="en-US" sz="300" b="0" i="0" u="none" strike="noStrike" cap="none" normalizeH="0" baseline="0" dirty="0">
              <a:ln>
                <a:noFill/>
              </a:ln>
              <a:solidFill>
                <a:schemeClr val="tx1"/>
              </a:solidFill>
              <a:effectLst/>
              <a:latin typeface="Sassoon Penpals Joined"/>
            </a:endParaRPr>
          </a:p>
          <a:p>
            <a:pPr defTabSz="914400"/>
            <a:r>
              <a:rPr kumimoji="0" lang="en-GB" altLang="en-US" sz="1200" b="0" i="0" u="none" strike="noStrike" cap="none" normalizeH="0" baseline="0" dirty="0">
                <a:ln>
                  <a:noFill/>
                </a:ln>
                <a:solidFill>
                  <a:srgbClr val="000000"/>
                </a:solidFill>
                <a:effectLst/>
                <a:latin typeface="Sassoon Penpals Joined"/>
              </a:rPr>
              <a:t>To encourage and recognise the hard work children put into learning their multiplication facts, we have a multiplication reward badge system. </a:t>
            </a:r>
            <a:r>
              <a:rPr kumimoji="0" lang="en-US" altLang="en-US" sz="1200" b="0" i="0" u="none" strike="noStrike" cap="none" normalizeH="0" baseline="0" dirty="0">
                <a:ln>
                  <a:noFill/>
                </a:ln>
                <a:solidFill>
                  <a:srgbClr val="000000"/>
                </a:solidFill>
                <a:effectLst/>
                <a:latin typeface="Sassoon Penpals Joined"/>
              </a:rPr>
              <a:t>The reward badge system has 4 levels. To earn a badge</a:t>
            </a:r>
            <a:r>
              <a:rPr lang="en-US" altLang="en-US" sz="1200" dirty="0">
                <a:solidFill>
                  <a:srgbClr val="000000"/>
                </a:solidFill>
                <a:latin typeface="Sassoon Penpals Joined"/>
              </a:rPr>
              <a:t>, children will need to have completed the relevant times table on TTRS and their heat map will be green.</a:t>
            </a:r>
            <a:endParaRPr lang="en-US" altLang="en-US" sz="1200" b="0" i="0" u="none" strike="noStrike" cap="none" normalizeH="0" baseline="0" dirty="0">
              <a:ln>
                <a:noFill/>
              </a:ln>
              <a:solidFill>
                <a:schemeClr val="tx1"/>
              </a:solidFill>
              <a:effectLst/>
              <a:latin typeface="Sassoon Penpals Joined"/>
            </a:endParaRPr>
          </a:p>
        </p:txBody>
      </p:sp>
      <p:sp>
        <p:nvSpPr>
          <p:cNvPr id="10" name="Rectangle 7">
            <a:extLst>
              <a:ext uri="{FF2B5EF4-FFF2-40B4-BE49-F238E27FC236}">
                <a16:creationId xmlns:a16="http://schemas.microsoft.com/office/drawing/2014/main" id="{81A10475-267B-3969-9EB2-EEDBB4C9006F}"/>
              </a:ext>
            </a:extLst>
          </p:cNvPr>
          <p:cNvSpPr>
            <a:spLocks noChangeArrowheads="1"/>
          </p:cNvSpPr>
          <p:nvPr/>
        </p:nvSpPr>
        <p:spPr bwMode="auto">
          <a:xfrm>
            <a:off x="826878" y="6713874"/>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00000"/>
                </a:solidFill>
                <a:effectLst/>
                <a:latin typeface="Sassoon Penpals Joined" panose="02000400000000000000" pitchFamily="50" charset="0"/>
              </a:rPr>
              <a:t>Bronze</a:t>
            </a:r>
            <a:r>
              <a:rPr kumimoji="0" lang="en-US" altLang="en-US" sz="1400" b="0" i="0" u="none" strike="noStrike" cap="none" normalizeH="0" baseline="0" dirty="0">
                <a:ln>
                  <a:noFill/>
                </a:ln>
                <a:solidFill>
                  <a:srgbClr val="000000"/>
                </a:solidFill>
                <a:effectLst/>
                <a:latin typeface="Sassoon Penpals Joined" panose="02000400000000000000" pitchFamily="50" charset="0"/>
              </a:rPr>
              <a:t>: 2, 5 ,10 multiplication facts</a:t>
            </a:r>
            <a:endParaRPr kumimoji="0" lang="en-US"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Rectangle 8">
            <a:extLst>
              <a:ext uri="{FF2B5EF4-FFF2-40B4-BE49-F238E27FC236}">
                <a16:creationId xmlns:a16="http://schemas.microsoft.com/office/drawing/2014/main" id="{543EE306-B6FA-0B0F-FAA8-B359FAF6C2B9}"/>
              </a:ext>
            </a:extLst>
          </p:cNvPr>
          <p:cNvSpPr>
            <a:spLocks noChangeArrowheads="1"/>
          </p:cNvSpPr>
          <p:nvPr/>
        </p:nvSpPr>
        <p:spPr bwMode="auto">
          <a:xfrm>
            <a:off x="803237" y="7082601"/>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00000"/>
                </a:solidFill>
                <a:effectLst/>
                <a:latin typeface="Sassoon Penpals Joined" panose="02000400000000000000" pitchFamily="50" charset="0"/>
              </a:rPr>
              <a:t>Silver</a:t>
            </a:r>
            <a:r>
              <a:rPr kumimoji="0" lang="en-US" altLang="en-US" sz="1400" b="0" i="0" u="none" strike="noStrike" cap="none" normalizeH="0" baseline="0" dirty="0">
                <a:ln>
                  <a:noFill/>
                </a:ln>
                <a:solidFill>
                  <a:srgbClr val="000000"/>
                </a:solidFill>
                <a:effectLst/>
                <a:latin typeface="Sassoon Penpals Joined" panose="02000400000000000000" pitchFamily="50" charset="0"/>
              </a:rPr>
              <a:t>: 4, 8 multiplication facts</a:t>
            </a:r>
            <a:endParaRPr kumimoji="0" lang="en-US"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2" name="Rectangle 9">
            <a:extLst>
              <a:ext uri="{FF2B5EF4-FFF2-40B4-BE49-F238E27FC236}">
                <a16:creationId xmlns:a16="http://schemas.microsoft.com/office/drawing/2014/main" id="{10FAE12F-08EE-FCC5-944D-DD4ED0B64E0A}"/>
              </a:ext>
            </a:extLst>
          </p:cNvPr>
          <p:cNvSpPr>
            <a:spLocks noChangeArrowheads="1"/>
          </p:cNvSpPr>
          <p:nvPr/>
        </p:nvSpPr>
        <p:spPr bwMode="auto">
          <a:xfrm>
            <a:off x="803237" y="7469759"/>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00000"/>
                </a:solidFill>
                <a:effectLst/>
                <a:latin typeface="Sassoon Penpals Joined" panose="02000400000000000000" pitchFamily="50" charset="0"/>
              </a:rPr>
              <a:t>Gold</a:t>
            </a:r>
            <a:r>
              <a:rPr kumimoji="0" lang="en-US" altLang="en-US" sz="1400" b="0" i="0" u="none" strike="noStrike" cap="none" normalizeH="0" baseline="0" dirty="0">
                <a:ln>
                  <a:noFill/>
                </a:ln>
                <a:solidFill>
                  <a:srgbClr val="000000"/>
                </a:solidFill>
                <a:effectLst/>
                <a:latin typeface="Sassoon Penpals Joined" panose="02000400000000000000" pitchFamily="50" charset="0"/>
              </a:rPr>
              <a:t>: 3, 6, 9 multiplication facts</a:t>
            </a:r>
            <a:endParaRPr kumimoji="0" lang="en-US"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3" name="Rectangle 10">
            <a:extLst>
              <a:ext uri="{FF2B5EF4-FFF2-40B4-BE49-F238E27FC236}">
                <a16:creationId xmlns:a16="http://schemas.microsoft.com/office/drawing/2014/main" id="{25F05A2E-1256-7F28-D452-56F24FE9D2A5}"/>
              </a:ext>
            </a:extLst>
          </p:cNvPr>
          <p:cNvSpPr>
            <a:spLocks noChangeArrowheads="1"/>
          </p:cNvSpPr>
          <p:nvPr/>
        </p:nvSpPr>
        <p:spPr bwMode="auto">
          <a:xfrm>
            <a:off x="803237" y="7516225"/>
            <a:ext cx="714573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00000"/>
                </a:solidFill>
                <a:effectLst/>
                <a:latin typeface="Sassoon Penpals Joined" panose="02000400000000000000" pitchFamily="50" charset="0"/>
              </a:rPr>
              <a:t>Ultimate</a:t>
            </a:r>
            <a:r>
              <a:rPr kumimoji="0" lang="en-US" altLang="en-US" sz="1400" b="0" i="0" u="none" strike="noStrike" cap="none" normalizeH="0" baseline="0" dirty="0">
                <a:ln>
                  <a:noFill/>
                </a:ln>
                <a:solidFill>
                  <a:srgbClr val="000000"/>
                </a:solidFill>
                <a:effectLst/>
                <a:latin typeface="Sassoon Penpals Joined" panose="02000400000000000000" pitchFamily="50" charset="0"/>
              </a:rPr>
              <a:t>: 7, 11, 12 multiplication facts</a:t>
            </a:r>
            <a:endParaRPr kumimoji="0" lang="en-US" altLang="en-US" sz="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000000"/>
                </a:solidFill>
                <a:effectLst/>
                <a:latin typeface="Calibri" panose="020F0502020204030204" pitchFamily="34" charset="0"/>
              </a:rPr>
              <a:t> </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5" name="TextBox 14">
            <a:extLst>
              <a:ext uri="{FF2B5EF4-FFF2-40B4-BE49-F238E27FC236}">
                <a16:creationId xmlns:a16="http://schemas.microsoft.com/office/drawing/2014/main" id="{94D7E9D8-5B5C-A464-FB3A-FEA1B417855E}"/>
              </a:ext>
            </a:extLst>
          </p:cNvPr>
          <p:cNvSpPr txBox="1"/>
          <p:nvPr/>
        </p:nvSpPr>
        <p:spPr>
          <a:xfrm>
            <a:off x="252594" y="8133648"/>
            <a:ext cx="6332908" cy="1169551"/>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solidFill>
                  <a:srgbClr val="000000"/>
                </a:solidFill>
                <a:effectLst/>
                <a:latin typeface="Sassoon Penpals Joined" panose="02000400000000000000" pitchFamily="50" charset="0"/>
              </a:rPr>
              <a:t>Once the multiplication facts for each award have been achieved, your child will bring home a slip for you to request the purchase of the badge. </a:t>
            </a:r>
            <a:r>
              <a:rPr kumimoji="0" lang="en-US" altLang="en-US" sz="1400" b="0" i="1" u="none" strike="noStrike" cap="none" normalizeH="0" baseline="0" dirty="0">
                <a:ln>
                  <a:noFill/>
                </a:ln>
                <a:solidFill>
                  <a:srgbClr val="000000"/>
                </a:solidFill>
                <a:effectLst/>
                <a:latin typeface="Sassoon Penpals Joined" panose="02000400000000000000" pitchFamily="50" charset="0"/>
              </a:rPr>
              <a:t>If you wish to purchase the badge, each one will cost £1.00.</a:t>
            </a:r>
            <a:r>
              <a:rPr kumimoji="0" lang="en-US" altLang="en-US" sz="1400" b="0" i="0" u="none" strike="noStrike" cap="none" normalizeH="0" baseline="0" dirty="0">
                <a:ln>
                  <a:noFill/>
                </a:ln>
                <a:solidFill>
                  <a:srgbClr val="000000"/>
                </a:solidFill>
                <a:effectLst/>
                <a:latin typeface="Sassoon Penpals Joined" panose="02000400000000000000" pitchFamily="50" charset="0"/>
              </a:rPr>
              <a:t> Upon return of the slip to school, the badge request will be added to </a:t>
            </a:r>
            <a:r>
              <a:rPr kumimoji="0" lang="en-US" altLang="en-US" sz="1400" b="0" i="0" u="none" strike="noStrike" cap="none" normalizeH="0" baseline="0" dirty="0" err="1">
                <a:ln>
                  <a:noFill/>
                </a:ln>
                <a:solidFill>
                  <a:srgbClr val="000000"/>
                </a:solidFill>
                <a:effectLst/>
                <a:latin typeface="Sassoon Penpals Joined" panose="02000400000000000000" pitchFamily="50" charset="0"/>
              </a:rPr>
              <a:t>Eduspot</a:t>
            </a:r>
            <a:r>
              <a:rPr kumimoji="0" lang="en-US" altLang="en-US" sz="1400" b="0" i="0" u="none" strike="noStrike" cap="none" normalizeH="0" baseline="0" dirty="0">
                <a:ln>
                  <a:noFill/>
                </a:ln>
                <a:solidFill>
                  <a:srgbClr val="000000"/>
                </a:solidFill>
                <a:effectLst/>
                <a:latin typeface="Sassoon Penpals Joined" panose="02000400000000000000" pitchFamily="50" charset="0"/>
              </a:rPr>
              <a:t> where you will be able to complete the purchase. The badges will be presented to the children in Well Done assembly on a Friday and can be worn on the collar of their school T-shirt. </a:t>
            </a:r>
            <a:endParaRPr kumimoji="0" lang="en-US" altLang="en-US" sz="4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31973601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Sassoon Penpals">
      <a:majorFont>
        <a:latin typeface="Sassoon Penpals"/>
        <a:ea typeface=""/>
        <a:cs typeface=""/>
      </a:majorFont>
      <a:minorFont>
        <a:latin typeface="Sassoon Penpal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7F72C1E1-1933-4427-BF24-ED375177C844}" vid="{4C3B0282-F9CD-454F-B567-E06EAA780805}"/>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f8e698f-f588-441f-ba4f-ce918e962eb8">
      <Terms xmlns="http://schemas.microsoft.com/office/infopath/2007/PartnerControls"/>
    </lcf76f155ced4ddcb4097134ff3c332f>
    <DateandTime xmlns="bf8e698f-f588-441f-ba4f-ce918e962eb8" xsi:nil="true"/>
    <TaxCatchAll xmlns="4f5d8c3a-2751-4682-b268-54e77d07912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FF4CC65428CD9498EF943C2A8E4A992" ma:contentTypeVersion="22" ma:contentTypeDescription="Create a new document." ma:contentTypeScope="" ma:versionID="bad381cf53c96c0123dfa11b4caa56a8">
  <xsd:schema xmlns:xsd="http://www.w3.org/2001/XMLSchema" xmlns:xs="http://www.w3.org/2001/XMLSchema" xmlns:p="http://schemas.microsoft.com/office/2006/metadata/properties" xmlns:ns2="bf8e698f-f588-441f-ba4f-ce918e962eb8" xmlns:ns3="4f5d8c3a-2751-4682-b268-54e77d07912a" targetNamespace="http://schemas.microsoft.com/office/2006/metadata/properties" ma:root="true" ma:fieldsID="3cc89f931ab727177d1f93c4f780f4a9" ns2:_="" ns3:_="">
    <xsd:import namespace="bf8e698f-f588-441f-ba4f-ce918e962eb8"/>
    <xsd:import namespace="4f5d8c3a-2751-4682-b268-54e77d07912a"/>
    <xsd:element name="properties">
      <xsd:complexType>
        <xsd:sequence>
          <xsd:element name="documentManagement">
            <xsd:complexType>
              <xsd:all>
                <xsd:element ref="ns2:DateandTime"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8e698f-f588-441f-ba4f-ce918e962eb8" elementFormDefault="qualified">
    <xsd:import namespace="http://schemas.microsoft.com/office/2006/documentManagement/types"/>
    <xsd:import namespace="http://schemas.microsoft.com/office/infopath/2007/PartnerControls"/>
    <xsd:element name="DateandTime" ma:index="5" nillable="true" ma:displayName="Date and Time" ma:format="DateTime" ma:internalName="DateandTime" ma:readOnly="false">
      <xsd:simpleType>
        <xsd:restriction base="dms:DateTime"/>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98eca7b-0660-4bf5-9a46-b31b4b7811f0"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5d8c3a-2751-4682-b268-54e77d07912a" elementFormDefault="qualified">
    <xsd:import namespace="http://schemas.microsoft.com/office/2006/documentManagement/types"/>
    <xsd:import namespace="http://schemas.microsoft.com/office/infopath/2007/PartnerControls"/>
    <xsd:element name="SharedWithUsers" ma:index="9"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93cf53e8-d175-428b-acd8-555ccf8bb442}" ma:internalName="TaxCatchAll" ma:showField="CatchAllData" ma:web="4f5d8c3a-2751-4682-b268-54e77d0791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6"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C21A51C-57D8-469D-8349-DA518F49137B}">
  <ds:schemaRefs>
    <ds:schemaRef ds:uri="http://schemas.microsoft.com/office/2006/metadata/properties"/>
    <ds:schemaRef ds:uri="http://schemas.microsoft.com/office/infopath/2007/PartnerControls"/>
    <ds:schemaRef ds:uri="bf8e698f-f588-441f-ba4f-ce918e962eb8"/>
    <ds:schemaRef ds:uri="4f5d8c3a-2751-4682-b268-54e77d07912a"/>
  </ds:schemaRefs>
</ds:datastoreItem>
</file>

<file path=customXml/itemProps2.xml><?xml version="1.0" encoding="utf-8"?>
<ds:datastoreItem xmlns:ds="http://schemas.openxmlformats.org/officeDocument/2006/customXml" ds:itemID="{00B40505-FB3E-4906-8EF7-1891E8CFBDFF}">
  <ds:schemaRefs>
    <ds:schemaRef ds:uri="http://schemas.microsoft.com/sharepoint/v3/contenttype/forms"/>
  </ds:schemaRefs>
</ds:datastoreItem>
</file>

<file path=customXml/itemProps3.xml><?xml version="1.0" encoding="utf-8"?>
<ds:datastoreItem xmlns:ds="http://schemas.openxmlformats.org/officeDocument/2006/customXml" ds:itemID="{559FD13F-120D-4FD8-877D-BBD6ADA625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8e698f-f588-441f-ba4f-ce918e962eb8"/>
    <ds:schemaRef ds:uri="4f5d8c3a-2751-4682-b268-54e77d0791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A4 Portrait 2</Template>
  <TotalTime>323</TotalTime>
  <Words>1498</Words>
  <Application>Microsoft Office PowerPoint</Application>
  <PresentationFormat>A4 Paper (210x297 mm)</PresentationFormat>
  <Paragraphs>73</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Sassoon Penpals</vt:lpstr>
      <vt:lpstr>Sassoon Penpals Joined</vt:lpstr>
      <vt:lpstr>Symbol</vt:lpstr>
      <vt:lpstr>Office Theme</vt:lpstr>
      <vt:lpstr>PowerPoint Presentation</vt:lpstr>
      <vt:lpstr>This booklet is to help provide useful information to parents and carers about our class routines so that you can help your child settle into their new class as smoothly as possible.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James Berry</dc:creator>
  <cp:lastModifiedBy>Jenny Firkins</cp:lastModifiedBy>
  <cp:revision>118</cp:revision>
  <dcterms:created xsi:type="dcterms:W3CDTF">2026-06-30T09:47:26Z</dcterms:created>
  <dcterms:modified xsi:type="dcterms:W3CDTF">2026-09-16T11:01:38Z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0x010100FFF4CC65428CD9498EF943C2A8E4A992</vt:lpwstr>
  </property>
  <property fmtid="{D5CDD505-2E9C-101B-9397-08002B2CF9AE}" pid="3" name="MediaServiceImageTags">
    <vt:lpwstr/>
  </property>
</Properties>
</file>